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6.xml" ContentType="application/vnd.openxmlformats-officedocument.presentationml.notesSlide+xml"/>
  <Override PartName="/ppt/tags/tag27.xml" ContentType="application/vnd.openxmlformats-officedocument.presentationml.tags+xml"/>
  <Override PartName="/ppt/notesSlides/notesSlide1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2.xml" ContentType="application/vnd.openxmlformats-officedocument.presentationml.notesSlide+xml"/>
  <Override PartName="/ppt/tags/tag3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ppt/tags/tag46.xml" ContentType="application/vnd.openxmlformats-officedocument.presentationml.tags+xml"/>
  <Override PartName="/ppt/notesSlides/notesSlide31.xml" ContentType="application/vnd.openxmlformats-officedocument.presentationml.notesSlide+xml"/>
  <Override PartName="/ppt/tags/tag47.xml" ContentType="application/vnd.openxmlformats-officedocument.presentationml.tags+xml"/>
  <Override PartName="/ppt/notesSlides/notesSlide32.xml" ContentType="application/vnd.openxmlformats-officedocument.presentationml.notesSlide+xml"/>
  <Override PartName="/ppt/tags/tag48.xml" ContentType="application/vnd.openxmlformats-officedocument.presentationml.tags+xml"/>
  <Override PartName="/ppt/notesSlides/notesSlide33.xml" ContentType="application/vnd.openxmlformats-officedocument.presentationml.notesSlide+xml"/>
  <Override PartName="/ppt/tags/tag49.xml" ContentType="application/vnd.openxmlformats-officedocument.presentationml.tags+xml"/>
  <Override PartName="/ppt/notesSlides/notesSlide34.xml" ContentType="application/vnd.openxmlformats-officedocument.presentationml.notesSlide+xml"/>
  <Override PartName="/ppt/tags/tag50.xml" ContentType="application/vnd.openxmlformats-officedocument.presentationml.tags+xml"/>
  <Override PartName="/ppt/notesSlides/notesSlide35.xml" ContentType="application/vnd.openxmlformats-officedocument.presentationml.notesSlide+xml"/>
  <Override PartName="/ppt/tags/tag51.xml" ContentType="application/vnd.openxmlformats-officedocument.presentationml.tags+xml"/>
  <Override PartName="/ppt/notesSlides/notesSlide36.xml" ContentType="application/vnd.openxmlformats-officedocument.presentationml.notesSlide+xml"/>
  <Override PartName="/ppt/tags/tag52.xml" ContentType="application/vnd.openxmlformats-officedocument.presentationml.tags+xml"/>
  <Override PartName="/ppt/notesSlides/notesSlide37.xml" ContentType="application/vnd.openxmlformats-officedocument.presentationml.notesSlide+xml"/>
  <Override PartName="/ppt/tags/tag53.xml" ContentType="application/vnd.openxmlformats-officedocument.presentationml.tags+xml"/>
  <Override PartName="/ppt/notesSlides/notesSlide3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3"/>
  </p:notesMasterIdLst>
  <p:handoutMasterIdLst>
    <p:handoutMasterId r:id="rId44"/>
  </p:handoutMasterIdLst>
  <p:sldIdLst>
    <p:sldId id="9711" r:id="rId2"/>
    <p:sldId id="9716" r:id="rId3"/>
    <p:sldId id="9683" r:id="rId4"/>
    <p:sldId id="9688" r:id="rId5"/>
    <p:sldId id="9706" r:id="rId6"/>
    <p:sldId id="9709" r:id="rId7"/>
    <p:sldId id="9695" r:id="rId8"/>
    <p:sldId id="9717" r:id="rId9"/>
    <p:sldId id="9713" r:id="rId10"/>
    <p:sldId id="9731" r:id="rId11"/>
    <p:sldId id="9714" r:id="rId12"/>
    <p:sldId id="9722" r:id="rId13"/>
    <p:sldId id="9732" r:id="rId14"/>
    <p:sldId id="9721" r:id="rId15"/>
    <p:sldId id="9733" r:id="rId16"/>
    <p:sldId id="9723" r:id="rId17"/>
    <p:sldId id="9734" r:id="rId18"/>
    <p:sldId id="9725" r:id="rId19"/>
    <p:sldId id="9735" r:id="rId20"/>
    <p:sldId id="9726" r:id="rId21"/>
    <p:sldId id="9736" r:id="rId22"/>
    <p:sldId id="9727" r:id="rId23"/>
    <p:sldId id="9737" r:id="rId24"/>
    <p:sldId id="9730" r:id="rId25"/>
    <p:sldId id="9728" r:id="rId26"/>
    <p:sldId id="9738" r:id="rId27"/>
    <p:sldId id="9697" r:id="rId28"/>
    <p:sldId id="9720" r:id="rId29"/>
    <p:sldId id="9739" r:id="rId30"/>
    <p:sldId id="9743" r:id="rId31"/>
    <p:sldId id="9742" r:id="rId32"/>
    <p:sldId id="9744" r:id="rId33"/>
    <p:sldId id="9747" r:id="rId34"/>
    <p:sldId id="9748" r:id="rId35"/>
    <p:sldId id="9745" r:id="rId36"/>
    <p:sldId id="9749" r:id="rId37"/>
    <p:sldId id="9746" r:id="rId38"/>
    <p:sldId id="9715" r:id="rId39"/>
    <p:sldId id="9740" r:id="rId40"/>
    <p:sldId id="9741" r:id="rId41"/>
    <p:sldId id="9712" r:id="rId42"/>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4050">
          <p15:clr>
            <a:srgbClr val="A4A3A4"/>
          </p15:clr>
        </p15:guide>
        <p15:guide id="2" orient="horz" pos="3820">
          <p15:clr>
            <a:srgbClr val="A4A3A4"/>
          </p15:clr>
        </p15:guide>
        <p15:guide id="3" pos="7588">
          <p15:clr>
            <a:srgbClr val="A4A3A4"/>
          </p15:clr>
        </p15:guide>
        <p15:guide id="4" pos="3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733D"/>
    <a:srgbClr val="8B372F"/>
    <a:srgbClr val="254061"/>
    <a:srgbClr val="0E90BE"/>
    <a:srgbClr val="F1615D"/>
    <a:srgbClr val="007E97"/>
    <a:srgbClr val="92100D"/>
    <a:srgbClr val="000000"/>
    <a:srgbClr val="0071C1"/>
    <a:srgbClr val="01B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7" autoAdjust="0"/>
    <p:restoredTop sz="96340" autoAdjust="0"/>
  </p:normalViewPr>
  <p:slideViewPr>
    <p:cSldViewPr>
      <p:cViewPr varScale="1">
        <p:scale>
          <a:sx n="74" d="100"/>
          <a:sy n="74" d="100"/>
        </p:scale>
        <p:origin x="802" y="77"/>
      </p:cViewPr>
      <p:guideLst>
        <p:guide pos="4050"/>
        <p:guide orient="horz" pos="3820"/>
        <p:guide pos="7588"/>
        <p:guide pos="376"/>
      </p:guideLst>
    </p:cSldViewPr>
  </p:slideViewPr>
  <p:outlineViewPr>
    <p:cViewPr>
      <p:scale>
        <a:sx n="100" d="100"/>
        <a:sy n="100" d="100"/>
      </p:scale>
      <p:origin x="0" y="-930"/>
    </p:cViewPr>
  </p:outlineViewPr>
  <p:notesTextViewPr>
    <p:cViewPr>
      <p:scale>
        <a:sx n="66" d="100"/>
        <a:sy n="66" d="100"/>
      </p:scale>
      <p:origin x="0" y="0"/>
    </p:cViewPr>
  </p:notesTextViewPr>
  <p:sorterViewPr>
    <p:cViewPr>
      <p:scale>
        <a:sx n="66" d="100"/>
        <a:sy n="66" d="100"/>
      </p:scale>
      <p:origin x="0" y="0"/>
    </p:cViewPr>
  </p:sorterViewPr>
  <p:notesViewPr>
    <p:cSldViewPr>
      <p:cViewPr varScale="1">
        <p:scale>
          <a:sx n="83" d="100"/>
          <a:sy n="83"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2022/12/4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2022/12/4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10</a:t>
            </a:fld>
            <a:endParaRPr lang="zh-CN" altLang="en-US"/>
          </a:p>
        </p:txBody>
      </p:sp>
    </p:spTree>
    <p:extLst>
      <p:ext uri="{BB962C8B-B14F-4D97-AF65-F5344CB8AC3E}">
        <p14:creationId xmlns:p14="http://schemas.microsoft.com/office/powerpoint/2010/main" val="4259929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extLst>
      <p:ext uri="{BB962C8B-B14F-4D97-AF65-F5344CB8AC3E}">
        <p14:creationId xmlns:p14="http://schemas.microsoft.com/office/powerpoint/2010/main" val="3741043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407669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extLst>
      <p:ext uri="{BB962C8B-B14F-4D97-AF65-F5344CB8AC3E}">
        <p14:creationId xmlns:p14="http://schemas.microsoft.com/office/powerpoint/2010/main" val="2715951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extLst>
      <p:ext uri="{BB962C8B-B14F-4D97-AF65-F5344CB8AC3E}">
        <p14:creationId xmlns:p14="http://schemas.microsoft.com/office/powerpoint/2010/main" val="1267372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extLst>
      <p:ext uri="{BB962C8B-B14F-4D97-AF65-F5344CB8AC3E}">
        <p14:creationId xmlns:p14="http://schemas.microsoft.com/office/powerpoint/2010/main" val="3238259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extLst>
      <p:ext uri="{BB962C8B-B14F-4D97-AF65-F5344CB8AC3E}">
        <p14:creationId xmlns:p14="http://schemas.microsoft.com/office/powerpoint/2010/main" val="1372315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extLst>
      <p:ext uri="{BB962C8B-B14F-4D97-AF65-F5344CB8AC3E}">
        <p14:creationId xmlns:p14="http://schemas.microsoft.com/office/powerpoint/2010/main" val="760434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extLst>
      <p:ext uri="{BB962C8B-B14F-4D97-AF65-F5344CB8AC3E}">
        <p14:creationId xmlns:p14="http://schemas.microsoft.com/office/powerpoint/2010/main" val="2073471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extLst>
      <p:ext uri="{BB962C8B-B14F-4D97-AF65-F5344CB8AC3E}">
        <p14:creationId xmlns:p14="http://schemas.microsoft.com/office/powerpoint/2010/main" val="377797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extLst>
      <p:ext uri="{BB962C8B-B14F-4D97-AF65-F5344CB8AC3E}">
        <p14:creationId xmlns:p14="http://schemas.microsoft.com/office/powerpoint/2010/main" val="3184545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extLst>
      <p:ext uri="{BB962C8B-B14F-4D97-AF65-F5344CB8AC3E}">
        <p14:creationId xmlns:p14="http://schemas.microsoft.com/office/powerpoint/2010/main" val="1069222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extLst>
      <p:ext uri="{BB962C8B-B14F-4D97-AF65-F5344CB8AC3E}">
        <p14:creationId xmlns:p14="http://schemas.microsoft.com/office/powerpoint/2010/main" val="1502429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extLst>
      <p:ext uri="{BB962C8B-B14F-4D97-AF65-F5344CB8AC3E}">
        <p14:creationId xmlns:p14="http://schemas.microsoft.com/office/powerpoint/2010/main" val="3139941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24</a:t>
            </a:fld>
            <a:endParaRPr lang="zh-CN" altLang="en-US"/>
          </a:p>
        </p:txBody>
      </p:sp>
    </p:spTree>
    <p:extLst>
      <p:ext uri="{BB962C8B-B14F-4D97-AF65-F5344CB8AC3E}">
        <p14:creationId xmlns:p14="http://schemas.microsoft.com/office/powerpoint/2010/main" val="4128845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4272647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1335060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F12646-107E-4EAD-9573-39087FBC2611}"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120637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extLst>
      <p:ext uri="{BB962C8B-B14F-4D97-AF65-F5344CB8AC3E}">
        <p14:creationId xmlns:p14="http://schemas.microsoft.com/office/powerpoint/2010/main" val="866140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extLst>
      <p:ext uri="{BB962C8B-B14F-4D97-AF65-F5344CB8AC3E}">
        <p14:creationId xmlns:p14="http://schemas.microsoft.com/office/powerpoint/2010/main" val="3997995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extLst>
      <p:ext uri="{BB962C8B-B14F-4D97-AF65-F5344CB8AC3E}">
        <p14:creationId xmlns:p14="http://schemas.microsoft.com/office/powerpoint/2010/main" val="416719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extLst>
      <p:ext uri="{BB962C8B-B14F-4D97-AF65-F5344CB8AC3E}">
        <p14:creationId xmlns:p14="http://schemas.microsoft.com/office/powerpoint/2010/main" val="2431140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extLst>
      <p:ext uri="{BB962C8B-B14F-4D97-AF65-F5344CB8AC3E}">
        <p14:creationId xmlns:p14="http://schemas.microsoft.com/office/powerpoint/2010/main" val="2606822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extLst>
      <p:ext uri="{BB962C8B-B14F-4D97-AF65-F5344CB8AC3E}">
        <p14:creationId xmlns:p14="http://schemas.microsoft.com/office/powerpoint/2010/main" val="4162295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extLst>
      <p:ext uri="{BB962C8B-B14F-4D97-AF65-F5344CB8AC3E}">
        <p14:creationId xmlns:p14="http://schemas.microsoft.com/office/powerpoint/2010/main" val="2517674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extLst>
      <p:ext uri="{BB962C8B-B14F-4D97-AF65-F5344CB8AC3E}">
        <p14:creationId xmlns:p14="http://schemas.microsoft.com/office/powerpoint/2010/main" val="2907160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37</a:t>
            </a:fld>
            <a:endParaRPr lang="zh-CN" altLang="en-US"/>
          </a:p>
        </p:txBody>
      </p:sp>
    </p:spTree>
    <p:extLst>
      <p:ext uri="{BB962C8B-B14F-4D97-AF65-F5344CB8AC3E}">
        <p14:creationId xmlns:p14="http://schemas.microsoft.com/office/powerpoint/2010/main" val="1313474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39</a:t>
            </a:fld>
            <a:endParaRPr lang="zh-CN" altLang="en-US"/>
          </a:p>
        </p:txBody>
      </p:sp>
    </p:spTree>
    <p:extLst>
      <p:ext uri="{BB962C8B-B14F-4D97-AF65-F5344CB8AC3E}">
        <p14:creationId xmlns:p14="http://schemas.microsoft.com/office/powerpoint/2010/main" val="240420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我图网旗舰店，为梦想积攒力量！ </a:t>
            </a:r>
            <a:r>
              <a:rPr lang="en-US" altLang="zh-CN"/>
              <a:t>https://meilechen.tmall.com</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88ABE1-1340-4246-B6E2-0A4388059E5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extLst>
      <p:ext uri="{BB962C8B-B14F-4D97-AF65-F5344CB8AC3E}">
        <p14:creationId xmlns:p14="http://schemas.microsoft.com/office/powerpoint/2010/main" val="2707347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占位符 3"/>
          <p:cNvPicPr>
            <a:picLocks noChangeAspect="1"/>
          </p:cNvPicPr>
          <p:nvPr userDrawn="1"/>
        </p:nvPicPr>
        <p:blipFill rotWithShape="1">
          <a:blip r:embed="rId2">
            <a:extLst>
              <a:ext uri="{28A0092B-C50C-407E-A947-70E740481C1C}">
                <a14:useLocalDpi xmlns:a14="http://schemas.microsoft.com/office/drawing/2010/main" val="0"/>
              </a:ext>
            </a:extLst>
          </a:blip>
          <a:srcRect t="2565" r="48728" b="51292"/>
          <a:stretch>
            <a:fillRect/>
          </a:stretch>
        </p:blipFill>
        <p:spPr>
          <a:xfrm>
            <a:off x="0" y="0"/>
            <a:ext cx="12858750" cy="723265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858750" cy="723265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a:prstGeom prst="rect">
            <a:avLst/>
          </a:prstGeo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240" indent="0" algn="ctr">
              <a:buNone/>
              <a:defRPr>
                <a:solidFill>
                  <a:schemeClr val="tx1">
                    <a:tint val="75000"/>
                  </a:schemeClr>
                </a:solidFill>
              </a:defRPr>
            </a:lvl3pPr>
            <a:lvl4pPr marL="1927860" indent="0" algn="ctr">
              <a:buNone/>
              <a:defRPr>
                <a:solidFill>
                  <a:schemeClr val="tx1">
                    <a:tint val="75000"/>
                  </a:schemeClr>
                </a:solidFill>
              </a:defRPr>
            </a:lvl4pPr>
            <a:lvl5pPr marL="2570480" indent="0" algn="ctr">
              <a:buNone/>
              <a:defRPr>
                <a:solidFill>
                  <a:schemeClr val="tx1">
                    <a:tint val="75000"/>
                  </a:schemeClr>
                </a:solidFill>
              </a:defRPr>
            </a:lvl5pPr>
            <a:lvl6pPr marL="3213100" indent="0" algn="ctr">
              <a:buNone/>
              <a:defRPr>
                <a:solidFill>
                  <a:schemeClr val="tx1">
                    <a:tint val="75000"/>
                  </a:schemeClr>
                </a:solidFill>
              </a:defRPr>
            </a:lvl6pPr>
            <a:lvl7pPr marL="3855720" indent="0" algn="ctr">
              <a:buNone/>
              <a:defRPr>
                <a:solidFill>
                  <a:schemeClr val="tx1">
                    <a:tint val="75000"/>
                  </a:schemeClr>
                </a:solidFill>
              </a:defRPr>
            </a:lvl7pPr>
            <a:lvl8pPr marL="4498340" indent="0" algn="ctr">
              <a:buNone/>
              <a:defRPr>
                <a:solidFill>
                  <a:schemeClr val="tx1">
                    <a:tint val="75000"/>
                  </a:schemeClr>
                </a:solidFill>
              </a:defRPr>
            </a:lvl8pPr>
            <a:lvl9pPr marL="51409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fld id="{8B4E67A1-5C53-42BD-AB2C-709FEF61F269}" type="datetimeFigureOut">
              <a:rPr lang="zh-CN" altLang="en-US"/>
              <a:t>2022/12/4</a:t>
            </a:fld>
            <a:endParaRPr lang="zh-CN" altLang="en-US"/>
          </a:p>
        </p:txBody>
      </p:sp>
      <p:sp>
        <p:nvSpPr>
          <p:cNvPr id="5"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5A80EFF5-4C64-44AF-903C-4654B01C43E2}"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2022/12/4</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image" Target="../media/image2.jpe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10.png"/><Relationship Id="rId5" Type="http://schemas.openxmlformats.org/officeDocument/2006/relationships/image" Target="../media/image2.jpe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12.png"/><Relationship Id="rId5" Type="http://schemas.openxmlformats.org/officeDocument/2006/relationships/image" Target="../media/image2.jpe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14.png"/><Relationship Id="rId5" Type="http://schemas.openxmlformats.org/officeDocument/2006/relationships/image" Target="../media/image2.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image" Target="../media/image16.png"/><Relationship Id="rId5" Type="http://schemas.openxmlformats.org/officeDocument/2006/relationships/image" Target="../media/image2.jpe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36.xml"/><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0.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2.jpe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jpeg"/><Relationship Id="rId5" Type="http://schemas.openxmlformats.org/officeDocument/2006/relationships/notesSlide" Target="../notesSlides/notesSlide28.xml"/><Relationship Id="rId4"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 Target="slide19.xml"/><Relationship Id="rId2" Type="http://schemas.openxmlformats.org/officeDocument/2006/relationships/tags" Target="../tags/tag2.xml"/><Relationship Id="rId16" Type="http://schemas.openxmlformats.org/officeDocument/2006/relationships/image" Target="../media/image2.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46.xml"/><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47.xml"/><Relationship Id="rId6" Type="http://schemas.openxmlformats.org/officeDocument/2006/relationships/image" Target="../media/image24.png"/><Relationship Id="rId5" Type="http://schemas.openxmlformats.org/officeDocument/2006/relationships/image" Target="../media/image2.jpe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48.xml"/><Relationship Id="rId6" Type="http://schemas.openxmlformats.org/officeDocument/2006/relationships/image" Target="../media/image25.png"/><Relationship Id="rId5" Type="http://schemas.openxmlformats.org/officeDocument/2006/relationships/image" Target="../media/image2.jpe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49.xml"/><Relationship Id="rId6" Type="http://schemas.openxmlformats.org/officeDocument/2006/relationships/image" Target="../media/image26.png"/><Relationship Id="rId5" Type="http://schemas.openxmlformats.org/officeDocument/2006/relationships/image" Target="../media/image2.jpe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50.xml"/><Relationship Id="rId6" Type="http://schemas.openxmlformats.org/officeDocument/2006/relationships/image" Target="../media/image27.png"/><Relationship Id="rId5" Type="http://schemas.openxmlformats.org/officeDocument/2006/relationships/image" Target="../media/image2.jpe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51.xml"/><Relationship Id="rId6" Type="http://schemas.openxmlformats.org/officeDocument/2006/relationships/image" Target="../media/image28.png"/><Relationship Id="rId5" Type="http://schemas.openxmlformats.org/officeDocument/2006/relationships/image" Target="../media/image2.jpe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52.xml"/><Relationship Id="rId6" Type="http://schemas.openxmlformats.org/officeDocument/2006/relationships/image" Target="../media/image29.png"/><Relationship Id="rId5" Type="http://schemas.openxmlformats.org/officeDocument/2006/relationships/image" Target="../media/image2.jpe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53.xml"/><Relationship Id="rId6" Type="http://schemas.openxmlformats.org/officeDocument/2006/relationships/image" Target="../media/image30.png"/><Relationship Id="rId5" Type="http://schemas.openxmlformats.org/officeDocument/2006/relationships/image" Target="../media/image2.jpe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2.jpe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jpeg"/><Relationship Id="rId5" Type="http://schemas.openxmlformats.org/officeDocument/2006/relationships/notesSlide" Target="../notesSlides/notesSlide39.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2.jpe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5971948" y="544685"/>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412163" y="5876641"/>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6097781" y="836652"/>
            <a:ext cx="6328690" cy="2985433"/>
          </a:xfrm>
          <a:prstGeom prst="rect">
            <a:avLst/>
          </a:prstGeom>
          <a:noFill/>
        </p:spPr>
        <p:txBody>
          <a:bodyPr wrap="square" rtlCol="0">
            <a:spAutoFit/>
          </a:bodyPr>
          <a:lstStyle/>
          <a:p>
            <a:pPr algn="ct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Phân</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tích</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thiết</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kế</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hướng</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đối</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tượng</a:t>
            </a:r>
            <a:endPar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endParaRPr>
          </a:p>
          <a:p>
            <a:pPr algn="ctr"/>
            <a:endPar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endParaRPr>
          </a:p>
          <a:p>
            <a:pPr algn="ctr"/>
            <a:r>
              <a:rPr lang="vi-VN" sz="2800" b="1" dirty="0">
                <a:solidFill>
                  <a:schemeClr val="bg1"/>
                </a:solidFill>
                <a:latin typeface="Times New Roman" panose="02020603050405020304" pitchFamily="18" charset="0"/>
                <a:cs typeface="Times New Roman" panose="02020603050405020304" pitchFamily="18" charset="0"/>
              </a:rPr>
              <a:t>ĐỀ TÀI: QUẢN LÝ NHÂN SỰ - TIỀN LƯƠNG CÁN BỘ</a:t>
            </a:r>
            <a:endParaRPr lang="zh-CN" altLang="en-US" sz="60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endParaRPr>
          </a:p>
        </p:txBody>
      </p:sp>
      <p:sp>
        <p:nvSpPr>
          <p:cNvPr id="27" name="TextBox 38"/>
          <p:cNvSpPr>
            <a:spLocks noChangeArrowheads="1"/>
          </p:cNvSpPr>
          <p:nvPr/>
        </p:nvSpPr>
        <p:spPr bwMode="auto">
          <a:xfrm>
            <a:off x="6302592" y="4047070"/>
            <a:ext cx="6208330" cy="12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gn="ct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Nhóm</a:t>
            </a:r>
            <a:r>
              <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không</a:t>
            </a:r>
            <a:r>
              <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tên</a:t>
            </a:r>
            <a:endPar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Giảng</a:t>
            </a:r>
            <a:r>
              <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viên</a:t>
            </a:r>
            <a:r>
              <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Nguyễn </a:t>
            </a: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Văn</a:t>
            </a:r>
            <a:r>
              <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Thịnh</a:t>
            </a:r>
            <a:endParaRPr lang="en-US" altLang="zh-CN" sz="36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p:cNvGrpSpPr/>
          <p:nvPr/>
        </p:nvGrpSpPr>
        <p:grpSpPr>
          <a:xfrm>
            <a:off x="9314086" y="6018113"/>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966157" y="6022708"/>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1363153" y="5994474"/>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689160" y="6022709"/>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7097685" y="3904357"/>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53" name="Tobu - Sunbu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90156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400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14:presetBounceEnd="28000">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14:bounceEnd="28000">
                                          <p:cBhvr additive="base">
                                            <p:cTn id="29" dur="500" fill="hold"/>
                                            <p:tgtEl>
                                              <p:spTgt spid="27"/>
                                            </p:tgtEl>
                                            <p:attrNameLst>
                                              <p:attrName>ppt_x</p:attrName>
                                            </p:attrNameLst>
                                          </p:cBhvr>
                                          <p:tavLst>
                                            <p:tav tm="0">
                                              <p:val>
                                                <p:strVal val="1+#ppt_w/2"/>
                                              </p:val>
                                            </p:tav>
                                            <p:tav tm="100000">
                                              <p:val>
                                                <p:strVal val="#ppt_x"/>
                                              </p:val>
                                            </p:tav>
                                          </p:tavLst>
                                        </p:anim>
                                        <p:anim calcmode="lin" valueType="num" p14:bounceEnd="28000">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400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1+#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921999" y="3352202"/>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9"/>
          <p:cNvSpPr/>
          <p:nvPr/>
        </p:nvSpPr>
        <p:spPr>
          <a:xfrm rot="18900000">
            <a:off x="1299741" y="3162152"/>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58"/>
          <p:cNvSpPr/>
          <p:nvPr/>
        </p:nvSpPr>
        <p:spPr>
          <a:xfrm rot="18900000" flipV="1">
            <a:off x="2171353" y="4032836"/>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56"/>
          <p:cNvSpPr/>
          <p:nvPr/>
        </p:nvSpPr>
        <p:spPr>
          <a:xfrm rot="2700000">
            <a:off x="2151270" y="2288238"/>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心形 20"/>
          <p:cNvSpPr/>
          <p:nvPr/>
        </p:nvSpPr>
        <p:spPr>
          <a:xfrm>
            <a:off x="2549962" y="1925831"/>
            <a:ext cx="370771" cy="308976"/>
          </a:xfrm>
          <a:prstGeom prst="hear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p:cNvGrpSpPr/>
          <p:nvPr/>
        </p:nvGrpSpPr>
        <p:grpSpPr>
          <a:xfrm>
            <a:off x="4269135" y="3472309"/>
            <a:ext cx="237071" cy="595236"/>
            <a:chOff x="3114596" y="2996938"/>
            <a:chExt cx="224872" cy="564609"/>
          </a:xfrm>
          <a:solidFill>
            <a:schemeClr val="accent1"/>
          </a:solidFill>
        </p:grpSpPr>
        <p:sp>
          <p:nvSpPr>
            <p:cNvPr id="23" name="椭圆 22"/>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同侧圆角矩形 23"/>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同侧圆角矩形 25"/>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同侧圆角矩形 26"/>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同侧圆角矩形 27"/>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同侧圆角矩形 28"/>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781190" y="3564662"/>
            <a:ext cx="463717" cy="328680"/>
            <a:chOff x="4979939" y="3638125"/>
            <a:chExt cx="439857" cy="311768"/>
          </a:xfrm>
          <a:solidFill>
            <a:schemeClr val="accent1"/>
          </a:solidFill>
        </p:grpSpPr>
        <p:grpSp>
          <p:nvGrpSpPr>
            <p:cNvPr id="31" name="组合 30"/>
            <p:cNvGrpSpPr/>
            <p:nvPr/>
          </p:nvGrpSpPr>
          <p:grpSpPr>
            <a:xfrm>
              <a:off x="4979939" y="3681386"/>
              <a:ext cx="439857" cy="268507"/>
              <a:chOff x="4975778" y="3669385"/>
              <a:chExt cx="439857" cy="268507"/>
            </a:xfrm>
            <a:grpFill/>
          </p:grpSpPr>
          <p:grpSp>
            <p:nvGrpSpPr>
              <p:cNvPr id="33" name="组合 32"/>
              <p:cNvGrpSpPr/>
              <p:nvPr/>
            </p:nvGrpSpPr>
            <p:grpSpPr>
              <a:xfrm>
                <a:off x="4975778" y="3689944"/>
                <a:ext cx="439857" cy="24689"/>
                <a:chOff x="4902784" y="3688900"/>
                <a:chExt cx="439857" cy="24689"/>
              </a:xfrm>
              <a:grpFill/>
            </p:grpSpPr>
            <p:sp>
              <p:nvSpPr>
                <p:cNvPr id="37" name="矩形 36"/>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7"/>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等腰三角形 33"/>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剪去单角的矩形 31"/>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2488723" y="5236129"/>
            <a:ext cx="490601" cy="441156"/>
            <a:chOff x="2928203" y="5369694"/>
            <a:chExt cx="465358" cy="418456"/>
          </a:xfrm>
          <a:solidFill>
            <a:schemeClr val="accent2"/>
          </a:solidFill>
        </p:grpSpPr>
        <p:grpSp>
          <p:nvGrpSpPr>
            <p:cNvPr id="39" name="组合 38"/>
            <p:cNvGrpSpPr/>
            <p:nvPr/>
          </p:nvGrpSpPr>
          <p:grpSpPr>
            <a:xfrm>
              <a:off x="2928203" y="5369694"/>
              <a:ext cx="460390" cy="418456"/>
              <a:chOff x="10760386" y="4041158"/>
              <a:chExt cx="460390" cy="418456"/>
            </a:xfrm>
            <a:grpFill/>
          </p:grpSpPr>
          <p:sp>
            <p:nvSpPr>
              <p:cNvPr id="40" name="任意多边形 39"/>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40"/>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任意多边形 41"/>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矩形 60"/>
          <p:cNvSpPr/>
          <p:nvPr/>
        </p:nvSpPr>
        <p:spPr>
          <a:xfrm>
            <a:off x="5365877" y="3327010"/>
            <a:ext cx="6092115" cy="835997"/>
          </a:xfrm>
          <a:prstGeom prst="rect">
            <a:avLst/>
          </a:prstGeom>
        </p:spPr>
        <p:txBody>
          <a:bodyPr wrap="none" lIns="96392" tIns="48196" rIns="96392" bIns="48196">
            <a:spAutoFit/>
          </a:bodyPr>
          <a:lstStyle/>
          <a:p>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Mô</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hình</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hóa</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nghiệp</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vụ</a:t>
            </a:r>
            <a:endPar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91548299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Effect transition="in" filter="fade">
                                      <p:cBhvr>
                                        <p:cTn id="45" dur="500"/>
                                        <p:tgtEl>
                                          <p:spTgt spid="56"/>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randombar(horizontal)">
                                      <p:cBhvr>
                                        <p:cTn id="49" dur="4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21" grpId="0" animBg="1"/>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2108895" y="320066"/>
            <a:ext cx="4156907" cy="523220"/>
          </a:xfrm>
          <a:prstGeom prst="rect">
            <a:avLst/>
          </a:prstGeom>
        </p:spPr>
        <p:txBody>
          <a:bodyPr wrap="non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Sơ</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đồ</a:t>
            </a:r>
            <a:r>
              <a:rPr lang="en-US" sz="2800" b="1" dirty="0">
                <a:solidFill>
                  <a:schemeClr val="bg1"/>
                </a:solidFill>
                <a:latin typeface="Times New Roman" panose="02020603050405020304" pitchFamily="18" charset="0"/>
                <a:cs typeface="Times New Roman" panose="02020603050405020304" pitchFamily="18" charset="0"/>
              </a:rPr>
              <a:t> Use-Case </a:t>
            </a:r>
            <a:r>
              <a:rPr lang="en-US" sz="2800" b="1" dirty="0" err="1">
                <a:solidFill>
                  <a:schemeClr val="bg1"/>
                </a:solidFill>
                <a:latin typeface="Times New Roman" panose="02020603050405020304" pitchFamily="18" charset="0"/>
                <a:cs typeface="Times New Roman" panose="02020603050405020304" pitchFamily="18" charset="0"/>
              </a:rPr>
              <a:t>nghiệp</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vụ</a:t>
            </a:r>
            <a:endParaRPr lang="en-US" altLang="zh-CN" sz="4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2" name="Picture 4">
            <a:extLst>
              <a:ext uri="{FF2B5EF4-FFF2-40B4-BE49-F238E27FC236}">
                <a16:creationId xmlns:a16="http://schemas.microsoft.com/office/drawing/2014/main" id="{3D8EEC2F-9BD1-840A-4832-6AB9947F1E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0822" y="918779"/>
            <a:ext cx="10153129" cy="58658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2746635" y="259857"/>
            <a:ext cx="6573391" cy="523220"/>
          </a:xfrm>
          <a:prstGeom prst="rect">
            <a:avLst/>
          </a:prstGeom>
        </p:spPr>
        <p:txBody>
          <a:bodyPr wrap="square">
            <a:spAutoFit/>
          </a:bodyPr>
          <a:lstStyle/>
          <a:p>
            <a:pPr algn="ctr"/>
            <a:r>
              <a:rPr lang="en-US" sz="2800" b="1" dirty="0" err="1">
                <a:solidFill>
                  <a:schemeClr val="bg1"/>
                </a:solidFill>
              </a:rPr>
              <a:t>Mô</a:t>
            </a:r>
            <a:r>
              <a:rPr lang="en-US" sz="2800" b="1" dirty="0">
                <a:solidFill>
                  <a:schemeClr val="bg1"/>
                </a:solidFill>
              </a:rPr>
              <a:t> </a:t>
            </a:r>
            <a:r>
              <a:rPr lang="en-US" sz="2800" b="1" dirty="0" err="1">
                <a:solidFill>
                  <a:schemeClr val="bg1"/>
                </a:solidFill>
              </a:rPr>
              <a:t>hình</a:t>
            </a:r>
            <a:r>
              <a:rPr lang="en-US" sz="2800" b="1" dirty="0">
                <a:solidFill>
                  <a:schemeClr val="bg1"/>
                </a:solidFill>
              </a:rPr>
              <a:t> </a:t>
            </a:r>
            <a:r>
              <a:rPr lang="en-US" sz="2800" b="1" dirty="0" err="1">
                <a:solidFill>
                  <a:schemeClr val="bg1"/>
                </a:solidFill>
              </a:rPr>
              <a:t>hóa</a:t>
            </a:r>
            <a:r>
              <a:rPr lang="en-US" sz="2800" b="1" dirty="0">
                <a:solidFill>
                  <a:schemeClr val="bg1"/>
                </a:solidFill>
              </a:rPr>
              <a:t> </a:t>
            </a:r>
            <a:r>
              <a:rPr lang="en-US" sz="2800" b="1" dirty="0" err="1">
                <a:solidFill>
                  <a:schemeClr val="bg1"/>
                </a:solidFill>
              </a:rPr>
              <a:t>nghiệp</a:t>
            </a:r>
            <a:r>
              <a:rPr lang="en-US" sz="2800" b="1" dirty="0">
                <a:solidFill>
                  <a:schemeClr val="bg1"/>
                </a:solidFill>
              </a:rPr>
              <a:t> </a:t>
            </a:r>
            <a:r>
              <a:rPr lang="en-US" sz="2800" b="1" dirty="0" err="1">
                <a:solidFill>
                  <a:schemeClr val="bg1"/>
                </a:solidFill>
              </a:rPr>
              <a:t>vụ</a:t>
            </a:r>
            <a:r>
              <a:rPr lang="en-US" sz="2800" b="1" dirty="0">
                <a:solidFill>
                  <a:schemeClr val="bg1"/>
                </a:solidFill>
              </a:rPr>
              <a:t> </a:t>
            </a:r>
            <a:r>
              <a:rPr lang="en-US" sz="2800" b="1" dirty="0" err="1">
                <a:solidFill>
                  <a:schemeClr val="bg1"/>
                </a:solidFill>
              </a:rPr>
              <a:t>quản</a:t>
            </a:r>
            <a:r>
              <a:rPr lang="en-US" sz="2800" b="1" dirty="0">
                <a:solidFill>
                  <a:schemeClr val="bg1"/>
                </a:solidFill>
              </a:rPr>
              <a:t> </a:t>
            </a:r>
            <a:r>
              <a:rPr lang="en-US" sz="2800" b="1" dirty="0" err="1">
                <a:solidFill>
                  <a:schemeClr val="bg1"/>
                </a:solidFill>
              </a:rPr>
              <a:t>lý</a:t>
            </a:r>
            <a:r>
              <a:rPr lang="en-US" sz="2800" b="1" dirty="0">
                <a:solidFill>
                  <a:schemeClr val="bg1"/>
                </a:solidFill>
              </a:rPr>
              <a:t> </a:t>
            </a:r>
            <a:r>
              <a:rPr lang="en-US" sz="2800" b="1" dirty="0" err="1">
                <a:solidFill>
                  <a:schemeClr val="bg1"/>
                </a:solidFill>
              </a:rPr>
              <a:t>nhân</a:t>
            </a:r>
            <a:r>
              <a:rPr lang="en-US" sz="2800" b="1" dirty="0">
                <a:solidFill>
                  <a:schemeClr val="bg1"/>
                </a:solidFill>
              </a:rPr>
              <a:t> </a:t>
            </a:r>
            <a:r>
              <a:rPr lang="en-US" sz="2800" b="1" dirty="0" err="1">
                <a:solidFill>
                  <a:schemeClr val="bg1"/>
                </a:solidFill>
              </a:rPr>
              <a:t>sự</a:t>
            </a:r>
            <a:endParaRPr lang="zh-CN" altLang="en-US" sz="9600" b="1" dirty="0">
              <a:solidFill>
                <a:schemeClr val="bg1"/>
              </a:solidFill>
              <a:latin typeface="Yeseva One" panose="00000500000000000000" pitchFamily="2" charset="0"/>
              <a:ea typeface="微软雅黑" panose="020B0503020204020204" pitchFamily="34" charset="-122"/>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1B3436DF-CE92-EE35-BDC2-E8A0722A1B5C}"/>
              </a:ext>
            </a:extLst>
          </p:cNvPr>
          <p:cNvPicPr>
            <a:picLocks noChangeAspect="1"/>
          </p:cNvPicPr>
          <p:nvPr/>
        </p:nvPicPr>
        <p:blipFill>
          <a:blip r:embed="rId7"/>
          <a:stretch>
            <a:fillRect/>
          </a:stretch>
        </p:blipFill>
        <p:spPr>
          <a:xfrm>
            <a:off x="2576947" y="1001538"/>
            <a:ext cx="7704856" cy="6012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0248232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EA80D2FD-AEB8-A2AD-4C5A-8954E1D22183}"/>
              </a:ext>
            </a:extLst>
          </p:cNvPr>
          <p:cNvPicPr>
            <a:picLocks noChangeAspect="1"/>
          </p:cNvPicPr>
          <p:nvPr/>
        </p:nvPicPr>
        <p:blipFill>
          <a:blip r:embed="rId6"/>
          <a:stretch>
            <a:fillRect/>
          </a:stretch>
        </p:blipFill>
        <p:spPr>
          <a:xfrm>
            <a:off x="2040321" y="72891"/>
            <a:ext cx="8545563" cy="7159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174957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2602619" y="260566"/>
            <a:ext cx="7653511" cy="584775"/>
          </a:xfrm>
          <a:prstGeom prst="rect">
            <a:avLst/>
          </a:prstGeom>
        </p:spPr>
        <p:txBody>
          <a:bodyPr wrap="square">
            <a:spAutoFit/>
          </a:bodyPr>
          <a:lstStyle/>
          <a:p>
            <a:pPr algn="ctr"/>
            <a:r>
              <a:rPr lang="en-US" sz="3200" b="1" dirty="0" err="1">
                <a:solidFill>
                  <a:schemeClr val="bg1"/>
                </a:solidFill>
              </a:rPr>
              <a:t>Mô</a:t>
            </a:r>
            <a:r>
              <a:rPr lang="en-US" sz="3200" b="1" dirty="0">
                <a:solidFill>
                  <a:schemeClr val="bg1"/>
                </a:solidFill>
              </a:rPr>
              <a:t> </a:t>
            </a:r>
            <a:r>
              <a:rPr lang="en-US" sz="3200" b="1" dirty="0" err="1">
                <a:solidFill>
                  <a:schemeClr val="bg1"/>
                </a:solidFill>
              </a:rPr>
              <a:t>hình</a:t>
            </a:r>
            <a:r>
              <a:rPr lang="en-US" sz="3200" b="1" dirty="0">
                <a:solidFill>
                  <a:schemeClr val="bg1"/>
                </a:solidFill>
              </a:rPr>
              <a:t> </a:t>
            </a:r>
            <a:r>
              <a:rPr lang="en-US" sz="3200" b="1" dirty="0" err="1">
                <a:solidFill>
                  <a:schemeClr val="bg1"/>
                </a:solidFill>
              </a:rPr>
              <a:t>hóa</a:t>
            </a:r>
            <a:r>
              <a:rPr lang="en-US" sz="3200" b="1" dirty="0">
                <a:solidFill>
                  <a:schemeClr val="bg1"/>
                </a:solidFill>
              </a:rPr>
              <a:t> </a:t>
            </a:r>
            <a:r>
              <a:rPr lang="en-US" sz="3200" b="1" dirty="0" err="1">
                <a:solidFill>
                  <a:schemeClr val="bg1"/>
                </a:solidFill>
              </a:rPr>
              <a:t>nghiệp</a:t>
            </a:r>
            <a:r>
              <a:rPr lang="en-US" sz="3200" b="1" dirty="0">
                <a:solidFill>
                  <a:schemeClr val="bg1"/>
                </a:solidFill>
              </a:rPr>
              <a:t> </a:t>
            </a:r>
            <a:r>
              <a:rPr lang="en-US" sz="3200" b="1" dirty="0" err="1">
                <a:solidFill>
                  <a:schemeClr val="bg1"/>
                </a:solidFill>
              </a:rPr>
              <a:t>vụ</a:t>
            </a:r>
            <a:r>
              <a:rPr lang="en-US" sz="3200" b="1" dirty="0">
                <a:solidFill>
                  <a:schemeClr val="bg1"/>
                </a:solidFill>
              </a:rPr>
              <a:t> </a:t>
            </a:r>
            <a:r>
              <a:rPr lang="en-US" sz="3200" b="1" dirty="0" err="1">
                <a:solidFill>
                  <a:schemeClr val="bg1"/>
                </a:solidFill>
              </a:rPr>
              <a:t>quản</a:t>
            </a:r>
            <a:r>
              <a:rPr lang="en-US" sz="3200" b="1" dirty="0">
                <a:solidFill>
                  <a:schemeClr val="bg1"/>
                </a:solidFill>
              </a:rPr>
              <a:t> </a:t>
            </a:r>
            <a:r>
              <a:rPr lang="en-US" sz="3200" b="1" dirty="0" err="1">
                <a:solidFill>
                  <a:schemeClr val="bg1"/>
                </a:solidFill>
              </a:rPr>
              <a:t>lý</a:t>
            </a:r>
            <a:r>
              <a:rPr lang="en-US" sz="3200" b="1" dirty="0">
                <a:solidFill>
                  <a:schemeClr val="bg1"/>
                </a:solidFill>
              </a:rPr>
              <a:t> </a:t>
            </a:r>
            <a:r>
              <a:rPr lang="en-US" sz="3200" b="1" dirty="0" err="1">
                <a:solidFill>
                  <a:schemeClr val="bg1"/>
                </a:solidFill>
              </a:rPr>
              <a:t>tuyển</a:t>
            </a:r>
            <a:r>
              <a:rPr lang="en-US" sz="3200" b="1" dirty="0">
                <a:solidFill>
                  <a:schemeClr val="bg1"/>
                </a:solidFill>
              </a:rPr>
              <a:t> </a:t>
            </a:r>
            <a:r>
              <a:rPr lang="en-US" sz="3200" b="1" dirty="0" err="1">
                <a:solidFill>
                  <a:schemeClr val="bg1"/>
                </a:solidFill>
              </a:rPr>
              <a:t>dụng</a:t>
            </a:r>
            <a:endParaRPr lang="zh-CN" altLang="en-US" sz="11500" b="1" dirty="0">
              <a:solidFill>
                <a:schemeClr val="bg1"/>
              </a:solidFill>
              <a:latin typeface="Yeseva One" panose="00000500000000000000" pitchFamily="2" charset="0"/>
              <a:ea typeface="微软雅黑" panose="020B0503020204020204" pitchFamily="34" charset="-122"/>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E3543055-ADE6-8E77-6584-075D410261D8}"/>
              </a:ext>
            </a:extLst>
          </p:cNvPr>
          <p:cNvPicPr>
            <a:picLocks noChangeAspect="1"/>
          </p:cNvPicPr>
          <p:nvPr/>
        </p:nvPicPr>
        <p:blipFill>
          <a:blip r:embed="rId7"/>
          <a:stretch>
            <a:fillRect/>
          </a:stretch>
        </p:blipFill>
        <p:spPr>
          <a:xfrm>
            <a:off x="2180903" y="1044351"/>
            <a:ext cx="8496944" cy="6111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7508906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0B586CF7-5E56-BB90-FEA7-28129311C187}"/>
              </a:ext>
            </a:extLst>
          </p:cNvPr>
          <p:cNvPicPr>
            <a:picLocks noChangeAspect="1"/>
          </p:cNvPicPr>
          <p:nvPr/>
        </p:nvPicPr>
        <p:blipFill>
          <a:blip r:embed="rId6"/>
          <a:stretch>
            <a:fillRect/>
          </a:stretch>
        </p:blipFill>
        <p:spPr>
          <a:xfrm>
            <a:off x="2040321" y="79212"/>
            <a:ext cx="9056601" cy="7074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704364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640840" y="341682"/>
            <a:ext cx="9577065" cy="584775"/>
          </a:xfrm>
          <a:prstGeom prst="rect">
            <a:avLst/>
          </a:prstGeom>
        </p:spPr>
        <p:txBody>
          <a:bodyPr wrap="square">
            <a:spAutoFit/>
          </a:bodyPr>
          <a:lstStyle/>
          <a:p>
            <a:pPr algn="ctr"/>
            <a:r>
              <a:rPr lang="en-US" sz="3200" b="1" dirty="0" err="1">
                <a:solidFill>
                  <a:schemeClr val="bg1"/>
                </a:solidFill>
              </a:rPr>
              <a:t>Mô</a:t>
            </a:r>
            <a:r>
              <a:rPr lang="en-US" sz="3200" b="1" dirty="0">
                <a:solidFill>
                  <a:schemeClr val="bg1"/>
                </a:solidFill>
              </a:rPr>
              <a:t> </a:t>
            </a:r>
            <a:r>
              <a:rPr lang="en-US" sz="3200" b="1" dirty="0" err="1">
                <a:solidFill>
                  <a:schemeClr val="bg1"/>
                </a:solidFill>
              </a:rPr>
              <a:t>hình</a:t>
            </a:r>
            <a:r>
              <a:rPr lang="en-US" sz="3200" b="1" dirty="0">
                <a:solidFill>
                  <a:schemeClr val="bg1"/>
                </a:solidFill>
              </a:rPr>
              <a:t> </a:t>
            </a:r>
            <a:r>
              <a:rPr lang="en-US" sz="3200" b="1" dirty="0" err="1">
                <a:solidFill>
                  <a:schemeClr val="bg1"/>
                </a:solidFill>
              </a:rPr>
              <a:t>hóa</a:t>
            </a:r>
            <a:r>
              <a:rPr lang="en-US" sz="3200" b="1" dirty="0">
                <a:solidFill>
                  <a:schemeClr val="bg1"/>
                </a:solidFill>
              </a:rPr>
              <a:t> </a:t>
            </a:r>
            <a:r>
              <a:rPr lang="en-US" sz="3200" b="1" dirty="0" err="1">
                <a:solidFill>
                  <a:schemeClr val="bg1"/>
                </a:solidFill>
              </a:rPr>
              <a:t>nghiệp</a:t>
            </a:r>
            <a:r>
              <a:rPr lang="en-US" sz="3200" b="1" dirty="0">
                <a:solidFill>
                  <a:schemeClr val="bg1"/>
                </a:solidFill>
              </a:rPr>
              <a:t> </a:t>
            </a:r>
            <a:r>
              <a:rPr lang="en-US" sz="3200" b="1" dirty="0" err="1">
                <a:solidFill>
                  <a:schemeClr val="bg1"/>
                </a:solidFill>
              </a:rPr>
              <a:t>vụ</a:t>
            </a:r>
            <a:r>
              <a:rPr lang="en-US" sz="3200" b="1" dirty="0">
                <a:solidFill>
                  <a:schemeClr val="bg1"/>
                </a:solidFill>
              </a:rPr>
              <a:t> </a:t>
            </a:r>
            <a:r>
              <a:rPr lang="en-US" sz="3200" b="1" dirty="0" err="1">
                <a:solidFill>
                  <a:schemeClr val="bg1"/>
                </a:solidFill>
              </a:rPr>
              <a:t>quản</a:t>
            </a:r>
            <a:r>
              <a:rPr lang="en-US" sz="3200" b="1" dirty="0">
                <a:solidFill>
                  <a:schemeClr val="bg1"/>
                </a:solidFill>
              </a:rPr>
              <a:t> </a:t>
            </a:r>
            <a:r>
              <a:rPr lang="en-US" sz="3200" b="1" dirty="0" err="1">
                <a:solidFill>
                  <a:schemeClr val="bg1"/>
                </a:solidFill>
              </a:rPr>
              <a:t>lý</a:t>
            </a:r>
            <a:r>
              <a:rPr lang="en-US" sz="3200" b="1" dirty="0">
                <a:solidFill>
                  <a:schemeClr val="bg1"/>
                </a:solidFill>
              </a:rPr>
              <a:t> </a:t>
            </a:r>
            <a:r>
              <a:rPr lang="en-US" sz="3200" b="1" dirty="0" err="1">
                <a:solidFill>
                  <a:schemeClr val="bg1"/>
                </a:solidFill>
              </a:rPr>
              <a:t>điều</a:t>
            </a:r>
            <a:r>
              <a:rPr lang="en-US" sz="3200" b="1" dirty="0">
                <a:solidFill>
                  <a:schemeClr val="bg1"/>
                </a:solidFill>
              </a:rPr>
              <a:t> </a:t>
            </a:r>
            <a:r>
              <a:rPr lang="en-US" sz="3200" b="1" dirty="0" err="1">
                <a:solidFill>
                  <a:schemeClr val="bg1"/>
                </a:solidFill>
              </a:rPr>
              <a:t>chuyển</a:t>
            </a:r>
            <a:r>
              <a:rPr lang="en-US" sz="3200" b="1" dirty="0">
                <a:solidFill>
                  <a:schemeClr val="bg1"/>
                </a:solidFill>
              </a:rPr>
              <a:t> </a:t>
            </a:r>
            <a:r>
              <a:rPr lang="en-US" sz="3200" b="1" dirty="0" err="1">
                <a:solidFill>
                  <a:schemeClr val="bg1"/>
                </a:solidFill>
              </a:rPr>
              <a:t>nhân</a:t>
            </a:r>
            <a:r>
              <a:rPr lang="en-US" sz="3200" b="1" dirty="0">
                <a:solidFill>
                  <a:schemeClr val="bg1"/>
                </a:solidFill>
              </a:rPr>
              <a:t> </a:t>
            </a:r>
            <a:r>
              <a:rPr lang="en-US" sz="3200" b="1" dirty="0" err="1">
                <a:solidFill>
                  <a:schemeClr val="bg1"/>
                </a:solidFill>
              </a:rPr>
              <a:t>viên</a:t>
            </a:r>
            <a:endParaRPr lang="zh-CN" altLang="en-US" sz="3200" b="1" dirty="0">
              <a:solidFill>
                <a:schemeClr val="bg1"/>
              </a:solidFill>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BDB2BA48-A39E-9E76-143D-A8CB7B76DAE9}"/>
              </a:ext>
            </a:extLst>
          </p:cNvPr>
          <p:cNvPicPr>
            <a:picLocks noChangeAspect="1"/>
          </p:cNvPicPr>
          <p:nvPr/>
        </p:nvPicPr>
        <p:blipFill>
          <a:blip r:embed="rId7"/>
          <a:stretch>
            <a:fillRect/>
          </a:stretch>
        </p:blipFill>
        <p:spPr>
          <a:xfrm>
            <a:off x="2180902" y="1096144"/>
            <a:ext cx="8496943" cy="5966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8519627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F29CA266-06A6-EE4C-89E0-910C6982FAAA}"/>
              </a:ext>
            </a:extLst>
          </p:cNvPr>
          <p:cNvPicPr>
            <a:picLocks noChangeAspect="1"/>
          </p:cNvPicPr>
          <p:nvPr/>
        </p:nvPicPr>
        <p:blipFill>
          <a:blip r:embed="rId6"/>
          <a:stretch>
            <a:fillRect/>
          </a:stretch>
        </p:blipFill>
        <p:spPr>
          <a:xfrm>
            <a:off x="1892871" y="87932"/>
            <a:ext cx="8784976" cy="70394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7808330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708241" y="2851239"/>
            <a:ext cx="3920933" cy="1077218"/>
          </a:xfrm>
          <a:prstGeom prst="rect">
            <a:avLst/>
          </a:prstGeom>
        </p:spPr>
        <p:txBody>
          <a:bodyPr wrap="square">
            <a:spAutoFit/>
          </a:bodyPr>
          <a:lstStyle/>
          <a:p>
            <a:pPr algn="ctr"/>
            <a:r>
              <a:rPr lang="vi-VN" sz="3200" b="1" dirty="0">
                <a:solidFill>
                  <a:schemeClr val="bg1"/>
                </a:solidFill>
              </a:rPr>
              <a:t>Mô hình hóa nghiệp vụ quản lý tiền lương</a:t>
            </a:r>
            <a:endParaRPr lang="zh-CN" altLang="en-US" sz="3200" b="1" dirty="0">
              <a:solidFill>
                <a:schemeClr val="bg1"/>
              </a:solidFill>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E20AD3DE-ED37-83FD-9F87-59A97EC1DC0C}"/>
              </a:ext>
            </a:extLst>
          </p:cNvPr>
          <p:cNvPicPr>
            <a:picLocks noChangeAspect="1"/>
          </p:cNvPicPr>
          <p:nvPr/>
        </p:nvPicPr>
        <p:blipFill>
          <a:blip r:embed="rId7"/>
          <a:stretch>
            <a:fillRect/>
          </a:stretch>
        </p:blipFill>
        <p:spPr>
          <a:xfrm>
            <a:off x="4845199" y="0"/>
            <a:ext cx="7502860" cy="71507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4741211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4962DC77-5F8E-704F-7F1E-F691A4EF0A9C}"/>
              </a:ext>
            </a:extLst>
          </p:cNvPr>
          <p:cNvPicPr>
            <a:picLocks noChangeAspect="1"/>
          </p:cNvPicPr>
          <p:nvPr/>
        </p:nvPicPr>
        <p:blipFill>
          <a:blip r:embed="rId6"/>
          <a:stretch>
            <a:fillRect/>
          </a:stretch>
        </p:blipFill>
        <p:spPr>
          <a:xfrm>
            <a:off x="1604839" y="124714"/>
            <a:ext cx="9721080" cy="6972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775575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6429375" y="2209049"/>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412163" y="5876641"/>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6124125" y="2383351"/>
            <a:ext cx="6328690" cy="769441"/>
          </a:xfrm>
          <a:prstGeom prst="rect">
            <a:avLst/>
          </a:prstGeom>
          <a:noFill/>
        </p:spPr>
        <p:txBody>
          <a:bodyPr wrap="square" rtlCol="0">
            <a:spAutoFit/>
          </a:bodyPr>
          <a:lstStyle/>
          <a:p>
            <a:pPr algn="ct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Thành</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viên</a:t>
            </a:r>
            <a:r>
              <a:rPr lang="en-US" altLang="zh-CN"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4400" b="1"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nhóm</a:t>
            </a:r>
            <a:endParaRPr lang="zh-CN" altLang="en-US" sz="4400" b="1"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endParaRPr>
          </a:p>
        </p:txBody>
      </p:sp>
      <p:sp>
        <p:nvSpPr>
          <p:cNvPr id="27" name="TextBox 38"/>
          <p:cNvSpPr>
            <a:spLocks noChangeArrowheads="1"/>
          </p:cNvSpPr>
          <p:nvPr/>
        </p:nvSpPr>
        <p:spPr bwMode="auto">
          <a:xfrm>
            <a:off x="7001823" y="3469842"/>
            <a:ext cx="5305403" cy="181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r>
              <a:rPr lang="en-US" sz="2800" dirty="0">
                <a:solidFill>
                  <a:schemeClr val="bg1"/>
                </a:solidFill>
                <a:latin typeface="Times New Roman" panose="02020603050405020304" pitchFamily="18" charset="0"/>
                <a:cs typeface="Times New Roman" panose="02020603050405020304" pitchFamily="18" charset="0"/>
              </a:rPr>
              <a:t>4501104066 – Lê </a:t>
            </a:r>
            <a:r>
              <a:rPr lang="en-US" sz="2800" dirty="0" err="1">
                <a:solidFill>
                  <a:schemeClr val="bg1"/>
                </a:solidFill>
                <a:latin typeface="Times New Roman" panose="02020603050405020304" pitchFamily="18" charset="0"/>
                <a:cs typeface="Times New Roman" panose="02020603050405020304" pitchFamily="18" charset="0"/>
              </a:rPr>
              <a:t>Chí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Hải</a:t>
            </a:r>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4501104010 – </a:t>
            </a:r>
            <a:r>
              <a:rPr lang="en-US" sz="2800" dirty="0" err="1">
                <a:solidFill>
                  <a:schemeClr val="bg1"/>
                </a:solidFill>
                <a:latin typeface="Times New Roman" panose="02020603050405020304" pitchFamily="18" charset="0"/>
                <a:cs typeface="Times New Roman" panose="02020603050405020304" pitchFamily="18" charset="0"/>
              </a:rPr>
              <a:t>Phạm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Hồng</a:t>
            </a:r>
            <a:r>
              <a:rPr lang="en-US" sz="2800" dirty="0">
                <a:solidFill>
                  <a:schemeClr val="bg1"/>
                </a:solidFill>
                <a:latin typeface="Times New Roman" panose="02020603050405020304" pitchFamily="18" charset="0"/>
                <a:cs typeface="Times New Roman" panose="02020603050405020304" pitchFamily="18" charset="0"/>
              </a:rPr>
              <a:t> Anh</a:t>
            </a:r>
          </a:p>
          <a:p>
            <a:r>
              <a:rPr lang="en-US" sz="2800" dirty="0">
                <a:solidFill>
                  <a:schemeClr val="bg1"/>
                </a:solidFill>
                <a:latin typeface="Times New Roman" panose="02020603050405020304" pitchFamily="18" charset="0"/>
                <a:cs typeface="Times New Roman" panose="02020603050405020304" pitchFamily="18" charset="0"/>
              </a:rPr>
              <a:t>4601104062 – Nguyễn </a:t>
            </a:r>
            <a:r>
              <a:rPr lang="en-US" sz="2800" dirty="0" err="1">
                <a:solidFill>
                  <a:schemeClr val="bg1"/>
                </a:solidFill>
                <a:latin typeface="Times New Roman" panose="02020603050405020304" pitchFamily="18" charset="0"/>
                <a:cs typeface="Times New Roman" panose="02020603050405020304" pitchFamily="18" charset="0"/>
              </a:rPr>
              <a:t>Ngọc</a:t>
            </a:r>
            <a:r>
              <a:rPr lang="en-US" sz="2800" dirty="0">
                <a:solidFill>
                  <a:schemeClr val="bg1"/>
                </a:solidFill>
                <a:latin typeface="Times New Roman" panose="02020603050405020304" pitchFamily="18" charset="0"/>
                <a:cs typeface="Times New Roman" panose="02020603050405020304" pitchFamily="18" charset="0"/>
              </a:rPr>
              <a:t> Danh</a:t>
            </a:r>
          </a:p>
          <a:p>
            <a:pPr algn="ctr"/>
            <a:endParaRPr lang="en-US" altLang="zh-CN" sz="2800" dirty="0">
              <a:solidFill>
                <a:schemeClr val="bg1"/>
              </a:solidFill>
              <a:latin typeface="Times New Roman" panose="02020603050405020304" pitchFamily="18" charset="0"/>
              <a:cs typeface="Times New Roman" panose="02020603050405020304" pitchFamily="18" charset="0"/>
            </a:endParaRPr>
          </a:p>
        </p:txBody>
      </p:sp>
      <p:grpSp>
        <p:nvGrpSpPr>
          <p:cNvPr id="28" name="组合 27"/>
          <p:cNvGrpSpPr/>
          <p:nvPr/>
        </p:nvGrpSpPr>
        <p:grpSpPr>
          <a:xfrm>
            <a:off x="9314086" y="6018113"/>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966157" y="6022708"/>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1363153" y="5994474"/>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689160" y="6022709"/>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6980316" y="3453407"/>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53" name="Tobu - Sunbu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901567"/>
            <a:ext cx="609600" cy="609600"/>
          </a:xfrm>
          <a:prstGeom prst="rect">
            <a:avLst/>
          </a:prstGeom>
        </p:spPr>
      </p:pic>
    </p:spTree>
    <p:extLst>
      <p:ext uri="{BB962C8B-B14F-4D97-AF65-F5344CB8AC3E}">
        <p14:creationId xmlns:p14="http://schemas.microsoft.com/office/powerpoint/2010/main" val="45081078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160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14:presetBounceEnd="28000">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14:bounceEnd="28000">
                                          <p:cBhvr additive="base">
                                            <p:cTn id="29" dur="500" fill="hold"/>
                                            <p:tgtEl>
                                              <p:spTgt spid="27"/>
                                            </p:tgtEl>
                                            <p:attrNameLst>
                                              <p:attrName>ppt_x</p:attrName>
                                            </p:attrNameLst>
                                          </p:cBhvr>
                                          <p:tavLst>
                                            <p:tav tm="0">
                                              <p:val>
                                                <p:strVal val="1+#ppt_w/2"/>
                                              </p:val>
                                            </p:tav>
                                            <p:tav tm="100000">
                                              <p:val>
                                                <p:strVal val="#ppt_x"/>
                                              </p:val>
                                            </p:tav>
                                          </p:tavLst>
                                        </p:anim>
                                        <p:anim calcmode="lin" valueType="num" p14:bounceEnd="28000">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160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1+#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13958" y="2851239"/>
            <a:ext cx="4053111" cy="1077218"/>
          </a:xfrm>
          <a:prstGeom prst="rect">
            <a:avLst/>
          </a:prstGeom>
        </p:spPr>
        <p:txBody>
          <a:bodyPr wrap="square">
            <a:spAutoFit/>
          </a:bodyPr>
          <a:lstStyle/>
          <a:p>
            <a:pPr algn="ctr"/>
            <a:r>
              <a:rPr lang="en-US" sz="3200" b="1" dirty="0" err="1">
                <a:solidFill>
                  <a:schemeClr val="bg1"/>
                </a:solidFill>
              </a:rPr>
              <a:t>Mô</a:t>
            </a:r>
            <a:r>
              <a:rPr lang="en-US" sz="3200" b="1" dirty="0">
                <a:solidFill>
                  <a:schemeClr val="bg1"/>
                </a:solidFill>
              </a:rPr>
              <a:t> </a:t>
            </a:r>
            <a:r>
              <a:rPr lang="en-US" sz="3200" b="1" dirty="0" err="1">
                <a:solidFill>
                  <a:schemeClr val="bg1"/>
                </a:solidFill>
              </a:rPr>
              <a:t>hình</a:t>
            </a:r>
            <a:r>
              <a:rPr lang="en-US" sz="3200" b="1" dirty="0">
                <a:solidFill>
                  <a:schemeClr val="bg1"/>
                </a:solidFill>
              </a:rPr>
              <a:t> </a:t>
            </a:r>
            <a:r>
              <a:rPr lang="en-US" sz="3200" b="1" dirty="0" err="1">
                <a:solidFill>
                  <a:schemeClr val="bg1"/>
                </a:solidFill>
              </a:rPr>
              <a:t>hóa</a:t>
            </a:r>
            <a:r>
              <a:rPr lang="en-US" sz="3200" b="1" dirty="0">
                <a:solidFill>
                  <a:schemeClr val="bg1"/>
                </a:solidFill>
              </a:rPr>
              <a:t> </a:t>
            </a:r>
            <a:r>
              <a:rPr lang="en-US" sz="3200" b="1" dirty="0" err="1">
                <a:solidFill>
                  <a:schemeClr val="bg1"/>
                </a:solidFill>
              </a:rPr>
              <a:t>nghiệp</a:t>
            </a:r>
            <a:r>
              <a:rPr lang="en-US" sz="3200" b="1" dirty="0">
                <a:solidFill>
                  <a:schemeClr val="bg1"/>
                </a:solidFill>
              </a:rPr>
              <a:t> </a:t>
            </a:r>
            <a:r>
              <a:rPr lang="en-US" sz="3200" b="1" dirty="0" err="1">
                <a:solidFill>
                  <a:schemeClr val="bg1"/>
                </a:solidFill>
              </a:rPr>
              <a:t>vụ</a:t>
            </a:r>
            <a:r>
              <a:rPr lang="en-US" sz="3200" b="1" dirty="0">
                <a:solidFill>
                  <a:schemeClr val="bg1"/>
                </a:solidFill>
              </a:rPr>
              <a:t> </a:t>
            </a:r>
            <a:r>
              <a:rPr lang="en-US" sz="3200" b="1" dirty="0" err="1">
                <a:solidFill>
                  <a:schemeClr val="bg1"/>
                </a:solidFill>
              </a:rPr>
              <a:t>quản</a:t>
            </a:r>
            <a:r>
              <a:rPr lang="en-US" sz="3200" b="1" dirty="0">
                <a:solidFill>
                  <a:schemeClr val="bg1"/>
                </a:solidFill>
              </a:rPr>
              <a:t> </a:t>
            </a:r>
            <a:r>
              <a:rPr lang="en-US" sz="3200" b="1" dirty="0" err="1">
                <a:solidFill>
                  <a:schemeClr val="bg1"/>
                </a:solidFill>
              </a:rPr>
              <a:t>lý</a:t>
            </a:r>
            <a:r>
              <a:rPr lang="en-US" sz="3200" b="1" dirty="0">
                <a:solidFill>
                  <a:schemeClr val="bg1"/>
                </a:solidFill>
              </a:rPr>
              <a:t> </a:t>
            </a:r>
            <a:r>
              <a:rPr lang="en-US" sz="3200" b="1" dirty="0" err="1">
                <a:solidFill>
                  <a:schemeClr val="bg1"/>
                </a:solidFill>
              </a:rPr>
              <a:t>chấm</a:t>
            </a:r>
            <a:r>
              <a:rPr lang="en-US" sz="3200" b="1" dirty="0">
                <a:solidFill>
                  <a:schemeClr val="bg1"/>
                </a:solidFill>
              </a:rPr>
              <a:t> </a:t>
            </a:r>
            <a:r>
              <a:rPr lang="en-US" sz="3200" b="1" dirty="0" err="1">
                <a:solidFill>
                  <a:schemeClr val="bg1"/>
                </a:solidFill>
              </a:rPr>
              <a:t>công</a:t>
            </a:r>
            <a:endParaRPr lang="zh-CN" altLang="en-US" sz="3200" b="1" dirty="0">
              <a:solidFill>
                <a:schemeClr val="bg1"/>
              </a:solidFill>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25428F04-030A-9ADE-82DF-9914B2AB846F}"/>
              </a:ext>
            </a:extLst>
          </p:cNvPr>
          <p:cNvPicPr>
            <a:picLocks noChangeAspect="1"/>
          </p:cNvPicPr>
          <p:nvPr/>
        </p:nvPicPr>
        <p:blipFill>
          <a:blip r:embed="rId7"/>
          <a:stretch>
            <a:fillRect/>
          </a:stretch>
        </p:blipFill>
        <p:spPr>
          <a:xfrm>
            <a:off x="4281027" y="62634"/>
            <a:ext cx="7583326" cy="7072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841993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0B2CCE1D-5E7B-1B72-A3B9-91B03B58DD45}"/>
              </a:ext>
            </a:extLst>
          </p:cNvPr>
          <p:cNvPicPr>
            <a:picLocks noChangeAspect="1"/>
          </p:cNvPicPr>
          <p:nvPr/>
        </p:nvPicPr>
        <p:blipFill>
          <a:blip r:embed="rId6"/>
          <a:stretch>
            <a:fillRect/>
          </a:stretch>
        </p:blipFill>
        <p:spPr>
          <a:xfrm>
            <a:off x="1871053" y="208829"/>
            <a:ext cx="9116644" cy="6814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284828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64679" y="2851239"/>
            <a:ext cx="4049250" cy="1077218"/>
          </a:xfrm>
          <a:prstGeom prst="rect">
            <a:avLst/>
          </a:prstGeom>
        </p:spPr>
        <p:txBody>
          <a:bodyPr wrap="square">
            <a:spAutoFit/>
          </a:bodyPr>
          <a:lstStyle/>
          <a:p>
            <a:pPr algn="ctr"/>
            <a:r>
              <a:rPr lang="en-US" sz="3200" b="1" dirty="0" err="1">
                <a:solidFill>
                  <a:schemeClr val="bg1"/>
                </a:solidFill>
              </a:rPr>
              <a:t>Mô</a:t>
            </a:r>
            <a:r>
              <a:rPr lang="en-US" sz="3200" b="1" dirty="0">
                <a:solidFill>
                  <a:schemeClr val="bg1"/>
                </a:solidFill>
              </a:rPr>
              <a:t> </a:t>
            </a:r>
            <a:r>
              <a:rPr lang="en-US" sz="3200" b="1" dirty="0" err="1">
                <a:solidFill>
                  <a:schemeClr val="bg1"/>
                </a:solidFill>
              </a:rPr>
              <a:t>hình</a:t>
            </a:r>
            <a:r>
              <a:rPr lang="en-US" sz="3200" b="1" dirty="0">
                <a:solidFill>
                  <a:schemeClr val="bg1"/>
                </a:solidFill>
              </a:rPr>
              <a:t> </a:t>
            </a:r>
            <a:r>
              <a:rPr lang="en-US" sz="3200" b="1" dirty="0" err="1">
                <a:solidFill>
                  <a:schemeClr val="bg1"/>
                </a:solidFill>
              </a:rPr>
              <a:t>hóa</a:t>
            </a:r>
            <a:r>
              <a:rPr lang="en-US" sz="3200" b="1" dirty="0">
                <a:solidFill>
                  <a:schemeClr val="bg1"/>
                </a:solidFill>
              </a:rPr>
              <a:t> </a:t>
            </a:r>
            <a:r>
              <a:rPr lang="en-US" sz="3200" b="1" dirty="0" err="1">
                <a:solidFill>
                  <a:schemeClr val="bg1"/>
                </a:solidFill>
              </a:rPr>
              <a:t>nghiệp</a:t>
            </a:r>
            <a:r>
              <a:rPr lang="en-US" sz="3200" b="1" dirty="0">
                <a:solidFill>
                  <a:schemeClr val="bg1"/>
                </a:solidFill>
              </a:rPr>
              <a:t> </a:t>
            </a:r>
            <a:r>
              <a:rPr lang="en-US" sz="3200" b="1" dirty="0" err="1">
                <a:solidFill>
                  <a:schemeClr val="bg1"/>
                </a:solidFill>
              </a:rPr>
              <a:t>vụ</a:t>
            </a:r>
            <a:r>
              <a:rPr lang="en-US" sz="3200" b="1" dirty="0">
                <a:solidFill>
                  <a:schemeClr val="bg1"/>
                </a:solidFill>
              </a:rPr>
              <a:t> </a:t>
            </a:r>
            <a:r>
              <a:rPr lang="en-US" sz="3200" b="1" dirty="0" err="1">
                <a:solidFill>
                  <a:schemeClr val="bg1"/>
                </a:solidFill>
              </a:rPr>
              <a:t>đăng</a:t>
            </a:r>
            <a:r>
              <a:rPr lang="en-US" sz="3200" b="1" dirty="0">
                <a:solidFill>
                  <a:schemeClr val="bg1"/>
                </a:solidFill>
              </a:rPr>
              <a:t> </a:t>
            </a:r>
            <a:r>
              <a:rPr lang="en-US" sz="3200" b="1" dirty="0" err="1">
                <a:solidFill>
                  <a:schemeClr val="bg1"/>
                </a:solidFill>
              </a:rPr>
              <a:t>nhập</a:t>
            </a:r>
            <a:endParaRPr lang="zh-CN" altLang="en-US" sz="3200" b="1" dirty="0">
              <a:solidFill>
                <a:schemeClr val="bg1"/>
              </a:solidFill>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47A3575F-2C1D-EE54-EEC0-C5EDD05A21C3}"/>
              </a:ext>
            </a:extLst>
          </p:cNvPr>
          <p:cNvPicPr>
            <a:picLocks noChangeAspect="1"/>
          </p:cNvPicPr>
          <p:nvPr/>
        </p:nvPicPr>
        <p:blipFill>
          <a:blip r:embed="rId7"/>
          <a:stretch>
            <a:fillRect/>
          </a:stretch>
        </p:blipFill>
        <p:spPr>
          <a:xfrm>
            <a:off x="4538552" y="123937"/>
            <a:ext cx="7830896" cy="6984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7479883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3" name="矩形-1"/>
          <p:cNvSpPr/>
          <p:nvPr>
            <p:custDataLst>
              <p:tags r:id="rId1"/>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5" name="Picture 4">
            <a:extLst>
              <a:ext uri="{FF2B5EF4-FFF2-40B4-BE49-F238E27FC236}">
                <a16:creationId xmlns:a16="http://schemas.microsoft.com/office/drawing/2014/main" id="{D23D2711-BE7A-1BFF-E4D3-5800786C2A83}"/>
              </a:ext>
            </a:extLst>
          </p:cNvPr>
          <p:cNvPicPr>
            <a:picLocks noChangeAspect="1"/>
          </p:cNvPicPr>
          <p:nvPr/>
        </p:nvPicPr>
        <p:blipFill>
          <a:blip r:embed="rId6"/>
          <a:stretch>
            <a:fillRect/>
          </a:stretch>
        </p:blipFill>
        <p:spPr>
          <a:xfrm>
            <a:off x="2182509" y="159941"/>
            <a:ext cx="8493732" cy="6755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0823502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921999" y="3352202"/>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9"/>
          <p:cNvSpPr/>
          <p:nvPr/>
        </p:nvSpPr>
        <p:spPr>
          <a:xfrm rot="18900000">
            <a:off x="1299741" y="3162152"/>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58"/>
          <p:cNvSpPr/>
          <p:nvPr/>
        </p:nvSpPr>
        <p:spPr>
          <a:xfrm rot="18900000" flipV="1">
            <a:off x="2171353" y="4032836"/>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56"/>
          <p:cNvSpPr/>
          <p:nvPr/>
        </p:nvSpPr>
        <p:spPr>
          <a:xfrm rot="2700000">
            <a:off x="2151270" y="2288238"/>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心形 20"/>
          <p:cNvSpPr/>
          <p:nvPr/>
        </p:nvSpPr>
        <p:spPr>
          <a:xfrm>
            <a:off x="2549962" y="1925831"/>
            <a:ext cx="370771" cy="308976"/>
          </a:xfrm>
          <a:prstGeom prst="hear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p:cNvGrpSpPr/>
          <p:nvPr/>
        </p:nvGrpSpPr>
        <p:grpSpPr>
          <a:xfrm>
            <a:off x="4269135" y="3472309"/>
            <a:ext cx="237071" cy="595236"/>
            <a:chOff x="3114596" y="2996938"/>
            <a:chExt cx="224872" cy="564609"/>
          </a:xfrm>
          <a:solidFill>
            <a:schemeClr val="accent1"/>
          </a:solidFill>
        </p:grpSpPr>
        <p:sp>
          <p:nvSpPr>
            <p:cNvPr id="23" name="椭圆 22"/>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同侧圆角矩形 23"/>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同侧圆角矩形 25"/>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同侧圆角矩形 26"/>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同侧圆角矩形 27"/>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同侧圆角矩形 28"/>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781190" y="3564662"/>
            <a:ext cx="463717" cy="328680"/>
            <a:chOff x="4979939" y="3638125"/>
            <a:chExt cx="439857" cy="311768"/>
          </a:xfrm>
          <a:solidFill>
            <a:schemeClr val="accent1"/>
          </a:solidFill>
        </p:grpSpPr>
        <p:grpSp>
          <p:nvGrpSpPr>
            <p:cNvPr id="31" name="组合 30"/>
            <p:cNvGrpSpPr/>
            <p:nvPr/>
          </p:nvGrpSpPr>
          <p:grpSpPr>
            <a:xfrm>
              <a:off x="4979939" y="3681386"/>
              <a:ext cx="439857" cy="268507"/>
              <a:chOff x="4975778" y="3669385"/>
              <a:chExt cx="439857" cy="268507"/>
            </a:xfrm>
            <a:grpFill/>
          </p:grpSpPr>
          <p:grpSp>
            <p:nvGrpSpPr>
              <p:cNvPr id="33" name="组合 32"/>
              <p:cNvGrpSpPr/>
              <p:nvPr/>
            </p:nvGrpSpPr>
            <p:grpSpPr>
              <a:xfrm>
                <a:off x="4975778" y="3689944"/>
                <a:ext cx="439857" cy="24689"/>
                <a:chOff x="4902784" y="3688900"/>
                <a:chExt cx="439857" cy="24689"/>
              </a:xfrm>
              <a:grpFill/>
            </p:grpSpPr>
            <p:sp>
              <p:nvSpPr>
                <p:cNvPr id="37" name="矩形 36"/>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7"/>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等腰三角形 33"/>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剪去单角的矩形 31"/>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2488723" y="5236129"/>
            <a:ext cx="490601" cy="441156"/>
            <a:chOff x="2928203" y="5369694"/>
            <a:chExt cx="465358" cy="418456"/>
          </a:xfrm>
          <a:solidFill>
            <a:schemeClr val="accent2"/>
          </a:solidFill>
        </p:grpSpPr>
        <p:grpSp>
          <p:nvGrpSpPr>
            <p:cNvPr id="39" name="组合 38"/>
            <p:cNvGrpSpPr/>
            <p:nvPr/>
          </p:nvGrpSpPr>
          <p:grpSpPr>
            <a:xfrm>
              <a:off x="2928203" y="5369694"/>
              <a:ext cx="460390" cy="418456"/>
              <a:chOff x="10760386" y="4041158"/>
              <a:chExt cx="460390" cy="418456"/>
            </a:xfrm>
            <a:grpFill/>
          </p:grpSpPr>
          <p:sp>
            <p:nvSpPr>
              <p:cNvPr id="40" name="任意多边形 39"/>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40"/>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任意多边形 41"/>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矩形 60"/>
          <p:cNvSpPr/>
          <p:nvPr/>
        </p:nvSpPr>
        <p:spPr>
          <a:xfrm>
            <a:off x="5365877" y="3327010"/>
            <a:ext cx="6229973" cy="835997"/>
          </a:xfrm>
          <a:prstGeom prst="rect">
            <a:avLst/>
          </a:prstGeom>
        </p:spPr>
        <p:txBody>
          <a:bodyPr wrap="none" lIns="96392" tIns="48196" rIns="96392" bIns="48196">
            <a:spAutoFit/>
          </a:bodyPr>
          <a:lstStyle/>
          <a:p>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Mô</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hình</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hóa</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chức</a:t>
            </a:r>
            <a:r>
              <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48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năng</a:t>
            </a:r>
            <a:endParaRPr lang="en-US" altLang="zh-CN" sz="48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4111642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Effect transition="in" filter="fade">
                                      <p:cBhvr>
                                        <p:cTn id="45" dur="500"/>
                                        <p:tgtEl>
                                          <p:spTgt spid="56"/>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randombar(horizontal)">
                                      <p:cBhvr>
                                        <p:cTn id="49" dur="4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21" grpId="0" animBg="1"/>
      <p:bldP spid="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812751" y="380051"/>
            <a:ext cx="10533831" cy="769441"/>
          </a:xfrm>
          <a:prstGeom prst="rect">
            <a:avLst/>
          </a:prstGeom>
        </p:spPr>
        <p:txBody>
          <a:bodyPr wrap="square">
            <a:spAutoFit/>
          </a:bodyPr>
          <a:lstStyle/>
          <a:p>
            <a:pPr algn="ctr"/>
            <a:r>
              <a:rPr lang="en-US" altLang="zh-CN" sz="4400" b="1" dirty="0" err="1">
                <a:solidFill>
                  <a:schemeClr val="bg1"/>
                </a:solidFill>
                <a:latin typeface="Yeseva One" panose="00000500000000000000" pitchFamily="2" charset="0"/>
                <a:ea typeface="微软雅黑" panose="020B0503020204020204" pitchFamily="34" charset="-122"/>
              </a:rPr>
              <a:t>Sơ</a:t>
            </a:r>
            <a:r>
              <a:rPr lang="en-US" altLang="zh-CN" sz="4400" b="1" dirty="0">
                <a:solidFill>
                  <a:schemeClr val="bg1"/>
                </a:solidFill>
                <a:latin typeface="Yeseva One" panose="00000500000000000000" pitchFamily="2" charset="0"/>
                <a:ea typeface="微软雅黑" panose="020B0503020204020204" pitchFamily="34" charset="-122"/>
              </a:rPr>
              <a:t> </a:t>
            </a:r>
            <a:r>
              <a:rPr lang="en-US" altLang="zh-CN" sz="4400" b="1" dirty="0" err="1">
                <a:solidFill>
                  <a:schemeClr val="bg1"/>
                </a:solidFill>
                <a:latin typeface="Yeseva One" panose="00000500000000000000" pitchFamily="2" charset="0"/>
                <a:ea typeface="微软雅黑" panose="020B0503020204020204" pitchFamily="34" charset="-122"/>
              </a:rPr>
              <a:t>đồ</a:t>
            </a:r>
            <a:r>
              <a:rPr lang="en-US" altLang="zh-CN" sz="4400" b="1" dirty="0">
                <a:solidFill>
                  <a:schemeClr val="bg1"/>
                </a:solidFill>
                <a:latin typeface="Yeseva One" panose="00000500000000000000" pitchFamily="2" charset="0"/>
                <a:ea typeface="微软雅黑" panose="020B0503020204020204" pitchFamily="34" charset="-122"/>
              </a:rPr>
              <a:t> use-case </a:t>
            </a:r>
            <a:r>
              <a:rPr lang="en-US" altLang="zh-CN" sz="4400" b="1" dirty="0" err="1">
                <a:solidFill>
                  <a:schemeClr val="bg1"/>
                </a:solidFill>
                <a:latin typeface="Yeseva One" panose="00000500000000000000" pitchFamily="2" charset="0"/>
                <a:ea typeface="微软雅黑" panose="020B0503020204020204" pitchFamily="34" charset="-122"/>
              </a:rPr>
              <a:t>hệ</a:t>
            </a:r>
            <a:r>
              <a:rPr lang="en-US" altLang="zh-CN" sz="4400" b="1" dirty="0">
                <a:solidFill>
                  <a:schemeClr val="bg1"/>
                </a:solidFill>
                <a:latin typeface="Yeseva One" panose="00000500000000000000" pitchFamily="2" charset="0"/>
                <a:ea typeface="微软雅黑" panose="020B0503020204020204" pitchFamily="34" charset="-122"/>
              </a:rPr>
              <a:t> </a:t>
            </a:r>
            <a:r>
              <a:rPr lang="en-US" altLang="zh-CN" sz="4400" b="1" dirty="0" err="1">
                <a:solidFill>
                  <a:schemeClr val="bg1"/>
                </a:solidFill>
                <a:latin typeface="Yeseva One" panose="00000500000000000000" pitchFamily="2" charset="0"/>
                <a:ea typeface="微软雅黑" panose="020B0503020204020204" pitchFamily="34" charset="-122"/>
              </a:rPr>
              <a:t>thống</a:t>
            </a:r>
            <a:endParaRPr lang="zh-CN" altLang="en-US" sz="4400" b="1" dirty="0">
              <a:solidFill>
                <a:schemeClr val="bg1"/>
              </a:solidFill>
              <a:latin typeface="Yeseva One" panose="00000500000000000000" pitchFamily="2" charset="0"/>
              <a:ea typeface="微软雅黑" panose="020B0503020204020204" pitchFamily="34" charset="-122"/>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3" name="Picture 2">
            <a:extLst>
              <a:ext uri="{FF2B5EF4-FFF2-40B4-BE49-F238E27FC236}">
                <a16:creationId xmlns:a16="http://schemas.microsoft.com/office/drawing/2014/main" id="{471F82F0-9BDD-7161-B215-5FB281FD1AEC}"/>
              </a:ext>
            </a:extLst>
          </p:cNvPr>
          <p:cNvPicPr>
            <a:picLocks noChangeAspect="1"/>
          </p:cNvPicPr>
          <p:nvPr/>
        </p:nvPicPr>
        <p:blipFill>
          <a:blip r:embed="rId7"/>
          <a:stretch>
            <a:fillRect/>
          </a:stretch>
        </p:blipFill>
        <p:spPr>
          <a:xfrm>
            <a:off x="1221438" y="1384077"/>
            <a:ext cx="10415874" cy="5557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75740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262649" y="219714"/>
            <a:ext cx="4206601" cy="553998"/>
          </a:xfrm>
          <a:prstGeom prst="rect">
            <a:avLst/>
          </a:prstGeom>
        </p:spPr>
        <p:txBody>
          <a:bodyPr wrap="none">
            <a:spAutoFit/>
          </a:bodyPr>
          <a:lstStyle/>
          <a:p>
            <a:pPr algn="ct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Sơ</a:t>
            </a:r>
            <a:r>
              <a:rPr lang="en-US" altLang="zh-CN"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đồ</a:t>
            </a:r>
            <a:r>
              <a:rPr lang="en-US" altLang="zh-CN"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lớp</a:t>
            </a:r>
            <a:r>
              <a:rPr lang="en-US" altLang="zh-CN"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mức</a:t>
            </a:r>
            <a:r>
              <a:rPr lang="en-US" altLang="zh-CN"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phân</a:t>
            </a:r>
            <a:r>
              <a:rPr lang="en-US" altLang="zh-CN"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tích</a:t>
            </a:r>
            <a:endParaRPr lang="zh-CN" altLang="en-US" sz="3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2040321" y="3904357"/>
            <a:ext cx="5303943"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t>
            </a:r>
          </a:p>
        </p:txBody>
      </p:sp>
      <p:pic>
        <p:nvPicPr>
          <p:cNvPr id="1026" name="Picture 2">
            <a:extLst>
              <a:ext uri="{FF2B5EF4-FFF2-40B4-BE49-F238E27FC236}">
                <a16:creationId xmlns:a16="http://schemas.microsoft.com/office/drawing/2014/main" id="{99835252-52CE-FCE1-C088-CBD84FC19C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667" y="981867"/>
            <a:ext cx="11671415" cy="59124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1571831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淘宝店chenying0907 6"/>
          <p:cNvSpPr/>
          <p:nvPr/>
        </p:nvSpPr>
        <p:spPr bwMode="auto">
          <a:xfrm>
            <a:off x="4831082" y="3299126"/>
            <a:ext cx="1315859" cy="887526"/>
          </a:xfrm>
          <a:custGeom>
            <a:avLst/>
            <a:gdLst>
              <a:gd name="T0" fmla="*/ 445 w 657"/>
              <a:gd name="T1" fmla="*/ 443 h 443"/>
              <a:gd name="T2" fmla="*/ 0 w 657"/>
              <a:gd name="T3" fmla="*/ 443 h 443"/>
              <a:gd name="T4" fmla="*/ 211 w 657"/>
              <a:gd name="T5" fmla="*/ 220 h 443"/>
              <a:gd name="T6" fmla="*/ 0 w 657"/>
              <a:gd name="T7" fmla="*/ 0 h 443"/>
              <a:gd name="T8" fmla="*/ 445 w 657"/>
              <a:gd name="T9" fmla="*/ 0 h 443"/>
              <a:gd name="T10" fmla="*/ 657 w 657"/>
              <a:gd name="T11" fmla="*/ 220 h 443"/>
              <a:gd name="T12" fmla="*/ 445 w 657"/>
              <a:gd name="T13" fmla="*/ 443 h 443"/>
            </a:gdLst>
            <a:ahLst/>
            <a:cxnLst>
              <a:cxn ang="0">
                <a:pos x="T0" y="T1"/>
              </a:cxn>
              <a:cxn ang="0">
                <a:pos x="T2" y="T3"/>
              </a:cxn>
              <a:cxn ang="0">
                <a:pos x="T4" y="T5"/>
              </a:cxn>
              <a:cxn ang="0">
                <a:pos x="T6" y="T7"/>
              </a:cxn>
              <a:cxn ang="0">
                <a:pos x="T8" y="T9"/>
              </a:cxn>
              <a:cxn ang="0">
                <a:pos x="T10" y="T11"/>
              </a:cxn>
              <a:cxn ang="0">
                <a:pos x="T12" y="T13"/>
              </a:cxn>
            </a:cxnLst>
            <a:rect l="0" t="0" r="r" b="b"/>
            <a:pathLst>
              <a:path w="657" h="443">
                <a:moveTo>
                  <a:pt x="445" y="443"/>
                </a:moveTo>
                <a:lnTo>
                  <a:pt x="0" y="443"/>
                </a:lnTo>
                <a:lnTo>
                  <a:pt x="211" y="220"/>
                </a:lnTo>
                <a:lnTo>
                  <a:pt x="0" y="0"/>
                </a:lnTo>
                <a:lnTo>
                  <a:pt x="445" y="0"/>
                </a:lnTo>
                <a:lnTo>
                  <a:pt x="657" y="220"/>
                </a:lnTo>
                <a:lnTo>
                  <a:pt x="445" y="443"/>
                </a:lnTo>
                <a:close/>
              </a:path>
            </a:pathLst>
          </a:custGeom>
          <a:solidFill>
            <a:schemeClr val="accent1"/>
          </a:solidFill>
          <a:ln>
            <a:noFill/>
          </a:ln>
        </p:spPr>
        <p:txBody>
          <a:bodyPr vert="horz" wrap="square" lIns="128540" tIns="64270" rIns="128540" bIns="64270" numCol="1" anchor="ctr" anchorCtr="0" compatLnSpc="1"/>
          <a:lstStyle/>
          <a:p>
            <a:pPr algn="ctr"/>
            <a:endParaRPr lang="zh-CN" altLang="en-US" sz="140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淘宝店chenying0907 7"/>
          <p:cNvSpPr/>
          <p:nvPr/>
        </p:nvSpPr>
        <p:spPr bwMode="auto">
          <a:xfrm>
            <a:off x="5502802" y="3299126"/>
            <a:ext cx="839186" cy="1324277"/>
          </a:xfrm>
          <a:custGeom>
            <a:avLst/>
            <a:gdLst>
              <a:gd name="T0" fmla="*/ 205 w 419"/>
              <a:gd name="T1" fmla="*/ 0 h 661"/>
              <a:gd name="T2" fmla="*/ 419 w 419"/>
              <a:gd name="T3" fmla="*/ 220 h 661"/>
              <a:gd name="T4" fmla="*/ 0 w 419"/>
              <a:gd name="T5" fmla="*/ 661 h 661"/>
            </a:gdLst>
            <a:ahLst/>
            <a:cxnLst>
              <a:cxn ang="0">
                <a:pos x="T0" y="T1"/>
              </a:cxn>
              <a:cxn ang="0">
                <a:pos x="T2" y="T3"/>
              </a:cxn>
              <a:cxn ang="0">
                <a:pos x="T4" y="T5"/>
              </a:cxn>
            </a:cxnLst>
            <a:rect l="0" t="0" r="r" b="b"/>
            <a:pathLst>
              <a:path w="419" h="661">
                <a:moveTo>
                  <a:pt x="205" y="0"/>
                </a:moveTo>
                <a:lnTo>
                  <a:pt x="419" y="220"/>
                </a:lnTo>
                <a:lnTo>
                  <a:pt x="0" y="661"/>
                </a:lnTo>
              </a:path>
            </a:pathLst>
          </a:custGeom>
          <a:noFill/>
          <a:ln w="6350" cap="flat">
            <a:solidFill>
              <a:schemeClr val="bg1">
                <a:lumMod val="50000"/>
              </a:schemeClr>
            </a:solidFill>
            <a:prstDash val="solid"/>
            <a:miter lim="800000"/>
            <a:headEnd type="none"/>
            <a:tailEnd type="oval" w="sm" len="sm"/>
          </a:ln>
          <a:extLst>
            <a:ext uri="{909E8E84-426E-40DD-AFC4-6F175D3DCCD1}">
              <a14:hiddenFill xmlns:a14="http://schemas.microsoft.com/office/drawing/2010/main">
                <a:solidFill>
                  <a:srgbClr val="FFFFFF"/>
                </a:solidFill>
              </a14:hiddenFill>
            </a:ext>
          </a:extLst>
        </p:spPr>
        <p:txBody>
          <a:bodyPr vert="horz" wrap="square" lIns="128540" tIns="64270" rIns="128540" bIns="64270" numCol="1" anchor="t" anchorCtr="0" compatLnSpc="1"/>
          <a:lstStyle/>
          <a:p>
            <a:endParaRPr lang="zh-CN" altLang="en-US" sz="253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淘宝店chenying0907 8"/>
          <p:cNvSpPr/>
          <p:nvPr/>
        </p:nvSpPr>
        <p:spPr bwMode="auto">
          <a:xfrm>
            <a:off x="6218812" y="3354172"/>
            <a:ext cx="1315859" cy="887526"/>
          </a:xfrm>
          <a:custGeom>
            <a:avLst/>
            <a:gdLst>
              <a:gd name="T0" fmla="*/ 445 w 657"/>
              <a:gd name="T1" fmla="*/ 0 h 443"/>
              <a:gd name="T2" fmla="*/ 0 w 657"/>
              <a:gd name="T3" fmla="*/ 0 h 443"/>
              <a:gd name="T4" fmla="*/ 212 w 657"/>
              <a:gd name="T5" fmla="*/ 220 h 443"/>
              <a:gd name="T6" fmla="*/ 0 w 657"/>
              <a:gd name="T7" fmla="*/ 443 h 443"/>
              <a:gd name="T8" fmla="*/ 445 w 657"/>
              <a:gd name="T9" fmla="*/ 443 h 443"/>
              <a:gd name="T10" fmla="*/ 657 w 657"/>
              <a:gd name="T11" fmla="*/ 220 h 443"/>
              <a:gd name="T12" fmla="*/ 445 w 657"/>
              <a:gd name="T13" fmla="*/ 0 h 443"/>
            </a:gdLst>
            <a:ahLst/>
            <a:cxnLst>
              <a:cxn ang="0">
                <a:pos x="T0" y="T1"/>
              </a:cxn>
              <a:cxn ang="0">
                <a:pos x="T2" y="T3"/>
              </a:cxn>
              <a:cxn ang="0">
                <a:pos x="T4" y="T5"/>
              </a:cxn>
              <a:cxn ang="0">
                <a:pos x="T6" y="T7"/>
              </a:cxn>
              <a:cxn ang="0">
                <a:pos x="T8" y="T9"/>
              </a:cxn>
              <a:cxn ang="0">
                <a:pos x="T10" y="T11"/>
              </a:cxn>
              <a:cxn ang="0">
                <a:pos x="T12" y="T13"/>
              </a:cxn>
            </a:cxnLst>
            <a:rect l="0" t="0" r="r" b="b"/>
            <a:pathLst>
              <a:path w="657" h="443">
                <a:moveTo>
                  <a:pt x="445" y="0"/>
                </a:moveTo>
                <a:lnTo>
                  <a:pt x="0" y="0"/>
                </a:lnTo>
                <a:lnTo>
                  <a:pt x="212" y="220"/>
                </a:lnTo>
                <a:lnTo>
                  <a:pt x="0" y="443"/>
                </a:lnTo>
                <a:lnTo>
                  <a:pt x="445" y="443"/>
                </a:lnTo>
                <a:lnTo>
                  <a:pt x="657" y="220"/>
                </a:lnTo>
                <a:lnTo>
                  <a:pt x="445" y="0"/>
                </a:lnTo>
                <a:close/>
              </a:path>
            </a:pathLst>
          </a:custGeom>
          <a:solidFill>
            <a:schemeClr val="accent2"/>
          </a:solidFill>
          <a:ln>
            <a:noFill/>
          </a:ln>
        </p:spPr>
        <p:txBody>
          <a:bodyPr vert="horz" wrap="square" lIns="128540" tIns="64270" rIns="128540" bIns="64270" numCol="1" anchor="ctr" anchorCtr="0" compatLnSpc="1"/>
          <a:lstStyle/>
          <a:p>
            <a:pPr algn="ctr"/>
            <a:endParaRPr lang="zh-CN" altLang="en-US" sz="1405">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淘宝店chenying0907 9"/>
          <p:cNvSpPr/>
          <p:nvPr/>
        </p:nvSpPr>
        <p:spPr bwMode="auto">
          <a:xfrm>
            <a:off x="6944882" y="2914158"/>
            <a:ext cx="839186" cy="1324277"/>
          </a:xfrm>
          <a:custGeom>
            <a:avLst/>
            <a:gdLst>
              <a:gd name="T0" fmla="*/ 205 w 419"/>
              <a:gd name="T1" fmla="*/ 661 h 661"/>
              <a:gd name="T2" fmla="*/ 419 w 419"/>
              <a:gd name="T3" fmla="*/ 438 h 661"/>
              <a:gd name="T4" fmla="*/ 0 w 419"/>
              <a:gd name="T5" fmla="*/ 0 h 661"/>
            </a:gdLst>
            <a:ahLst/>
            <a:cxnLst>
              <a:cxn ang="0">
                <a:pos x="T0" y="T1"/>
              </a:cxn>
              <a:cxn ang="0">
                <a:pos x="T2" y="T3"/>
              </a:cxn>
              <a:cxn ang="0">
                <a:pos x="T4" y="T5"/>
              </a:cxn>
            </a:cxnLst>
            <a:rect l="0" t="0" r="r" b="b"/>
            <a:pathLst>
              <a:path w="419" h="661">
                <a:moveTo>
                  <a:pt x="205" y="661"/>
                </a:moveTo>
                <a:lnTo>
                  <a:pt x="419" y="438"/>
                </a:lnTo>
                <a:lnTo>
                  <a:pt x="0" y="0"/>
                </a:lnTo>
              </a:path>
            </a:pathLst>
          </a:custGeom>
          <a:noFill/>
          <a:ln w="6350" cap="flat">
            <a:solidFill>
              <a:schemeClr val="bg1">
                <a:lumMod val="50000"/>
              </a:schemeClr>
            </a:solidFill>
            <a:prstDash val="solid"/>
            <a:miter lim="800000"/>
            <a:headEnd type="none"/>
            <a:tailEnd type="oval" w="sm" len="sm"/>
          </a:ln>
          <a:extLst>
            <a:ext uri="{909E8E84-426E-40DD-AFC4-6F175D3DCCD1}">
              <a14:hiddenFill xmlns:a14="http://schemas.microsoft.com/office/drawing/2010/main">
                <a:solidFill>
                  <a:srgbClr val="FFFFFF"/>
                </a:solidFill>
              </a14:hiddenFill>
            </a:ext>
          </a:extLst>
        </p:spPr>
        <p:txBody>
          <a:bodyPr vert="horz" wrap="square" lIns="128540" tIns="64270" rIns="128540" bIns="64270" numCol="1" anchor="t" anchorCtr="0" compatLnSpc="1"/>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淘宝店chenying0907 17"/>
          <p:cNvSpPr/>
          <p:nvPr/>
        </p:nvSpPr>
        <p:spPr>
          <a:xfrm>
            <a:off x="2790130" y="4651416"/>
            <a:ext cx="4993938" cy="1743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20"/>
              </a:spcBef>
            </a:pPr>
            <a:r>
              <a:rPr lang="vi-VN" sz="2400" dirty="0">
                <a:solidFill>
                  <a:schemeClr val="bg1"/>
                </a:solidFill>
              </a:rPr>
              <a:t>Mô hình hóa chức năng giúp nhìn nhận các  chức năng chính của hệ thống, là cách thức mô tả người dùng tương tác với hệ thống để thực thi các hoạt động.</a:t>
            </a:r>
            <a:endParaRPr lang="zh-CN" altLang="en-US" sz="14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0" name="淘宝店chenying0907 19"/>
          <p:cNvSpPr/>
          <p:nvPr/>
        </p:nvSpPr>
        <p:spPr>
          <a:xfrm>
            <a:off x="3877227" y="1036573"/>
            <a:ext cx="6135310" cy="17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420"/>
              </a:spcBef>
            </a:pPr>
            <a:r>
              <a:rPr lang="vi-VN" sz="2400" dirty="0">
                <a:solidFill>
                  <a:schemeClr val="bg1"/>
                </a:solidFill>
                <a:latin typeface="Times New Roman" panose="02020603050405020304" pitchFamily="18" charset="0"/>
                <a:cs typeface="Times New Roman" panose="02020603050405020304" pitchFamily="18" charset="0"/>
              </a:rPr>
              <a:t>Mô hình hóa nghiệp vụ hiểu được cấu trúc và các hoạt động của tổ chức đang được triển khai; hiểu được các vấn đề hiện tại trong tổ chức và xác định các vấn đề cần cải tiến.</a:t>
            </a:r>
            <a:endParaRPr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3" name="淘宝店chenying0907 33"/>
          <p:cNvSpPr>
            <a:spLocks noEditPoints="1"/>
          </p:cNvSpPr>
          <p:nvPr/>
        </p:nvSpPr>
        <p:spPr bwMode="auto">
          <a:xfrm>
            <a:off x="5427165" y="3576297"/>
            <a:ext cx="313607" cy="290175"/>
          </a:xfrm>
          <a:custGeom>
            <a:avLst/>
            <a:gdLst>
              <a:gd name="T0" fmla="*/ 100 w 129"/>
              <a:gd name="T1" fmla="*/ 66 h 119"/>
              <a:gd name="T2" fmla="*/ 105 w 129"/>
              <a:gd name="T3" fmla="*/ 61 h 119"/>
              <a:gd name="T4" fmla="*/ 110 w 129"/>
              <a:gd name="T5" fmla="*/ 66 h 119"/>
              <a:gd name="T6" fmla="*/ 110 w 129"/>
              <a:gd name="T7" fmla="*/ 115 h 119"/>
              <a:gd name="T8" fmla="*/ 105 w 129"/>
              <a:gd name="T9" fmla="*/ 119 h 119"/>
              <a:gd name="T10" fmla="*/ 105 w 129"/>
              <a:gd name="T11" fmla="*/ 119 h 119"/>
              <a:gd name="T12" fmla="*/ 24 w 129"/>
              <a:gd name="T13" fmla="*/ 119 h 119"/>
              <a:gd name="T14" fmla="*/ 19 w 129"/>
              <a:gd name="T15" fmla="*/ 115 h 119"/>
              <a:gd name="T16" fmla="*/ 19 w 129"/>
              <a:gd name="T17" fmla="*/ 114 h 119"/>
              <a:gd name="T18" fmla="*/ 19 w 129"/>
              <a:gd name="T19" fmla="*/ 66 h 119"/>
              <a:gd name="T20" fmla="*/ 24 w 129"/>
              <a:gd name="T21" fmla="*/ 61 h 119"/>
              <a:gd name="T22" fmla="*/ 29 w 129"/>
              <a:gd name="T23" fmla="*/ 66 h 119"/>
              <a:gd name="T24" fmla="*/ 29 w 129"/>
              <a:gd name="T25" fmla="*/ 110 h 119"/>
              <a:gd name="T26" fmla="*/ 45 w 129"/>
              <a:gd name="T27" fmla="*/ 110 h 119"/>
              <a:gd name="T28" fmla="*/ 45 w 129"/>
              <a:gd name="T29" fmla="*/ 61 h 119"/>
              <a:gd name="T30" fmla="*/ 48 w 129"/>
              <a:gd name="T31" fmla="*/ 58 h 119"/>
              <a:gd name="T32" fmla="*/ 48 w 129"/>
              <a:gd name="T33" fmla="*/ 58 h 119"/>
              <a:gd name="T34" fmla="*/ 81 w 129"/>
              <a:gd name="T35" fmla="*/ 58 h 119"/>
              <a:gd name="T36" fmla="*/ 85 w 129"/>
              <a:gd name="T37" fmla="*/ 61 h 119"/>
              <a:gd name="T38" fmla="*/ 85 w 129"/>
              <a:gd name="T39" fmla="*/ 61 h 119"/>
              <a:gd name="T40" fmla="*/ 85 w 129"/>
              <a:gd name="T41" fmla="*/ 110 h 119"/>
              <a:gd name="T42" fmla="*/ 100 w 129"/>
              <a:gd name="T43" fmla="*/ 110 h 119"/>
              <a:gd name="T44" fmla="*/ 100 w 129"/>
              <a:gd name="T45" fmla="*/ 66 h 119"/>
              <a:gd name="T46" fmla="*/ 51 w 129"/>
              <a:gd name="T47" fmla="*/ 110 h 119"/>
              <a:gd name="T48" fmla="*/ 51 w 129"/>
              <a:gd name="T49" fmla="*/ 110 h 119"/>
              <a:gd name="T50" fmla="*/ 79 w 129"/>
              <a:gd name="T51" fmla="*/ 110 h 119"/>
              <a:gd name="T52" fmla="*/ 79 w 129"/>
              <a:gd name="T53" fmla="*/ 64 h 119"/>
              <a:gd name="T54" fmla="*/ 51 w 129"/>
              <a:gd name="T55" fmla="*/ 64 h 119"/>
              <a:gd name="T56" fmla="*/ 51 w 129"/>
              <a:gd name="T57" fmla="*/ 110 h 119"/>
              <a:gd name="T58" fmla="*/ 9 w 129"/>
              <a:gd name="T59" fmla="*/ 68 h 119"/>
              <a:gd name="T60" fmla="*/ 9 w 129"/>
              <a:gd name="T61" fmla="*/ 68 h 119"/>
              <a:gd name="T62" fmla="*/ 65 w 129"/>
              <a:gd name="T63" fmla="*/ 12 h 119"/>
              <a:gd name="T64" fmla="*/ 120 w 129"/>
              <a:gd name="T65" fmla="*/ 68 h 119"/>
              <a:gd name="T66" fmla="*/ 127 w 129"/>
              <a:gd name="T67" fmla="*/ 68 h 119"/>
              <a:gd name="T68" fmla="*/ 127 w 129"/>
              <a:gd name="T69" fmla="*/ 61 h 119"/>
              <a:gd name="T70" fmla="*/ 68 w 129"/>
              <a:gd name="T71" fmla="*/ 2 h 119"/>
              <a:gd name="T72" fmla="*/ 68 w 129"/>
              <a:gd name="T73" fmla="*/ 2 h 119"/>
              <a:gd name="T74" fmla="*/ 61 w 129"/>
              <a:gd name="T75" fmla="*/ 2 h 119"/>
              <a:gd name="T76" fmla="*/ 2 w 129"/>
              <a:gd name="T77" fmla="*/ 61 h 119"/>
              <a:gd name="T78" fmla="*/ 2 w 129"/>
              <a:gd name="T79" fmla="*/ 68 h 119"/>
              <a:gd name="T80" fmla="*/ 9 w 129"/>
              <a:gd name="T81"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119">
                <a:moveTo>
                  <a:pt x="100" y="66"/>
                </a:moveTo>
                <a:cubicBezTo>
                  <a:pt x="100" y="64"/>
                  <a:pt x="103" y="61"/>
                  <a:pt x="105" y="61"/>
                </a:cubicBezTo>
                <a:cubicBezTo>
                  <a:pt x="108" y="61"/>
                  <a:pt x="110" y="64"/>
                  <a:pt x="110" y="66"/>
                </a:cubicBezTo>
                <a:cubicBezTo>
                  <a:pt x="110" y="115"/>
                  <a:pt x="110" y="115"/>
                  <a:pt x="110" y="115"/>
                </a:cubicBezTo>
                <a:cubicBezTo>
                  <a:pt x="110" y="117"/>
                  <a:pt x="108" y="119"/>
                  <a:pt x="105" y="119"/>
                </a:cubicBezTo>
                <a:cubicBezTo>
                  <a:pt x="105" y="119"/>
                  <a:pt x="105" y="119"/>
                  <a:pt x="105" y="119"/>
                </a:cubicBezTo>
                <a:cubicBezTo>
                  <a:pt x="24" y="119"/>
                  <a:pt x="24" y="119"/>
                  <a:pt x="24" y="119"/>
                </a:cubicBezTo>
                <a:cubicBezTo>
                  <a:pt x="21" y="119"/>
                  <a:pt x="19" y="117"/>
                  <a:pt x="19" y="115"/>
                </a:cubicBezTo>
                <a:cubicBezTo>
                  <a:pt x="19" y="114"/>
                  <a:pt x="19" y="114"/>
                  <a:pt x="19" y="114"/>
                </a:cubicBezTo>
                <a:cubicBezTo>
                  <a:pt x="19" y="66"/>
                  <a:pt x="19" y="66"/>
                  <a:pt x="19" y="66"/>
                </a:cubicBezTo>
                <a:cubicBezTo>
                  <a:pt x="19" y="64"/>
                  <a:pt x="21" y="61"/>
                  <a:pt x="24" y="61"/>
                </a:cubicBezTo>
                <a:cubicBezTo>
                  <a:pt x="27" y="61"/>
                  <a:pt x="29" y="64"/>
                  <a:pt x="29" y="66"/>
                </a:cubicBezTo>
                <a:cubicBezTo>
                  <a:pt x="29" y="110"/>
                  <a:pt x="29" y="110"/>
                  <a:pt x="29" y="110"/>
                </a:cubicBezTo>
                <a:cubicBezTo>
                  <a:pt x="45" y="110"/>
                  <a:pt x="45" y="110"/>
                  <a:pt x="45" y="110"/>
                </a:cubicBezTo>
                <a:cubicBezTo>
                  <a:pt x="45" y="61"/>
                  <a:pt x="45" y="61"/>
                  <a:pt x="45" y="61"/>
                </a:cubicBezTo>
                <a:cubicBezTo>
                  <a:pt x="45" y="59"/>
                  <a:pt x="46" y="58"/>
                  <a:pt x="48" y="58"/>
                </a:cubicBezTo>
                <a:cubicBezTo>
                  <a:pt x="48" y="58"/>
                  <a:pt x="48" y="58"/>
                  <a:pt x="48" y="58"/>
                </a:cubicBezTo>
                <a:cubicBezTo>
                  <a:pt x="81" y="58"/>
                  <a:pt x="81" y="58"/>
                  <a:pt x="81" y="58"/>
                </a:cubicBezTo>
                <a:cubicBezTo>
                  <a:pt x="83" y="58"/>
                  <a:pt x="85" y="59"/>
                  <a:pt x="85" y="61"/>
                </a:cubicBezTo>
                <a:cubicBezTo>
                  <a:pt x="85" y="61"/>
                  <a:pt x="85" y="61"/>
                  <a:pt x="85" y="61"/>
                </a:cubicBezTo>
                <a:cubicBezTo>
                  <a:pt x="85" y="110"/>
                  <a:pt x="85" y="110"/>
                  <a:pt x="85" y="110"/>
                </a:cubicBezTo>
                <a:cubicBezTo>
                  <a:pt x="100" y="110"/>
                  <a:pt x="100" y="110"/>
                  <a:pt x="100" y="110"/>
                </a:cubicBezTo>
                <a:cubicBezTo>
                  <a:pt x="100" y="66"/>
                  <a:pt x="100" y="66"/>
                  <a:pt x="100" y="66"/>
                </a:cubicBezTo>
                <a:close/>
                <a:moveTo>
                  <a:pt x="51" y="110"/>
                </a:moveTo>
                <a:cubicBezTo>
                  <a:pt x="51" y="110"/>
                  <a:pt x="51" y="110"/>
                  <a:pt x="51" y="110"/>
                </a:cubicBezTo>
                <a:cubicBezTo>
                  <a:pt x="79" y="110"/>
                  <a:pt x="79" y="110"/>
                  <a:pt x="79" y="110"/>
                </a:cubicBezTo>
                <a:cubicBezTo>
                  <a:pt x="79" y="64"/>
                  <a:pt x="79" y="64"/>
                  <a:pt x="79" y="64"/>
                </a:cubicBezTo>
                <a:cubicBezTo>
                  <a:pt x="51" y="64"/>
                  <a:pt x="51" y="64"/>
                  <a:pt x="51" y="64"/>
                </a:cubicBezTo>
                <a:cubicBezTo>
                  <a:pt x="51" y="110"/>
                  <a:pt x="51" y="110"/>
                  <a:pt x="51" y="110"/>
                </a:cubicBezTo>
                <a:close/>
                <a:moveTo>
                  <a:pt x="9" y="68"/>
                </a:moveTo>
                <a:cubicBezTo>
                  <a:pt x="9" y="68"/>
                  <a:pt x="9" y="68"/>
                  <a:pt x="9" y="68"/>
                </a:cubicBezTo>
                <a:cubicBezTo>
                  <a:pt x="65" y="12"/>
                  <a:pt x="65" y="12"/>
                  <a:pt x="65" y="12"/>
                </a:cubicBezTo>
                <a:cubicBezTo>
                  <a:pt x="120" y="68"/>
                  <a:pt x="120" y="68"/>
                  <a:pt x="120" y="68"/>
                </a:cubicBezTo>
                <a:cubicBezTo>
                  <a:pt x="122" y="70"/>
                  <a:pt x="125" y="70"/>
                  <a:pt x="127" y="68"/>
                </a:cubicBezTo>
                <a:cubicBezTo>
                  <a:pt x="129" y="66"/>
                  <a:pt x="129" y="63"/>
                  <a:pt x="127" y="61"/>
                </a:cubicBezTo>
                <a:cubicBezTo>
                  <a:pt x="68" y="2"/>
                  <a:pt x="68" y="2"/>
                  <a:pt x="68" y="2"/>
                </a:cubicBezTo>
                <a:cubicBezTo>
                  <a:pt x="68" y="2"/>
                  <a:pt x="68" y="2"/>
                  <a:pt x="68" y="2"/>
                </a:cubicBezTo>
                <a:cubicBezTo>
                  <a:pt x="66" y="0"/>
                  <a:pt x="63" y="0"/>
                  <a:pt x="61" y="2"/>
                </a:cubicBezTo>
                <a:cubicBezTo>
                  <a:pt x="2" y="61"/>
                  <a:pt x="2" y="61"/>
                  <a:pt x="2" y="61"/>
                </a:cubicBezTo>
                <a:cubicBezTo>
                  <a:pt x="0" y="63"/>
                  <a:pt x="0" y="66"/>
                  <a:pt x="2" y="68"/>
                </a:cubicBezTo>
                <a:cubicBezTo>
                  <a:pt x="4" y="70"/>
                  <a:pt x="7" y="70"/>
                  <a:pt x="9" y="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淘宝店chenying0907 37"/>
          <p:cNvSpPr>
            <a:spLocks noEditPoints="1"/>
          </p:cNvSpPr>
          <p:nvPr/>
        </p:nvSpPr>
        <p:spPr bwMode="auto">
          <a:xfrm>
            <a:off x="6835487" y="3641084"/>
            <a:ext cx="272447" cy="313701"/>
          </a:xfrm>
          <a:custGeom>
            <a:avLst/>
            <a:gdLst>
              <a:gd name="T0" fmla="*/ 27 w 112"/>
              <a:gd name="T1" fmla="*/ 92 h 128"/>
              <a:gd name="T2" fmla="*/ 27 w 112"/>
              <a:gd name="T3" fmla="*/ 98 h 128"/>
              <a:gd name="T4" fmla="*/ 87 w 112"/>
              <a:gd name="T5" fmla="*/ 95 h 128"/>
              <a:gd name="T6" fmla="*/ 24 w 112"/>
              <a:gd name="T7" fmla="*/ 53 h 128"/>
              <a:gd name="T8" fmla="*/ 27 w 112"/>
              <a:gd name="T9" fmla="*/ 56 h 128"/>
              <a:gd name="T10" fmla="*/ 87 w 112"/>
              <a:gd name="T11" fmla="*/ 53 h 128"/>
              <a:gd name="T12" fmla="*/ 27 w 112"/>
              <a:gd name="T13" fmla="*/ 50 h 128"/>
              <a:gd name="T14" fmla="*/ 110 w 112"/>
              <a:gd name="T15" fmla="*/ 37 h 128"/>
              <a:gd name="T16" fmla="*/ 75 w 112"/>
              <a:gd name="T17" fmla="*/ 1 h 128"/>
              <a:gd name="T18" fmla="*/ 13 w 112"/>
              <a:gd name="T19" fmla="*/ 0 h 128"/>
              <a:gd name="T20" fmla="*/ 0 w 112"/>
              <a:gd name="T21" fmla="*/ 13 h 128"/>
              <a:gd name="T22" fmla="*/ 3 w 112"/>
              <a:gd name="T23" fmla="*/ 124 h 128"/>
              <a:gd name="T24" fmla="*/ 13 w 112"/>
              <a:gd name="T25" fmla="*/ 128 h 128"/>
              <a:gd name="T26" fmla="*/ 108 w 112"/>
              <a:gd name="T27" fmla="*/ 124 h 128"/>
              <a:gd name="T28" fmla="*/ 112 w 112"/>
              <a:gd name="T29" fmla="*/ 115 h 128"/>
              <a:gd name="T30" fmla="*/ 110 w 112"/>
              <a:gd name="T31" fmla="*/ 37 h 128"/>
              <a:gd name="T32" fmla="*/ 74 w 112"/>
              <a:gd name="T33" fmla="*/ 15 h 128"/>
              <a:gd name="T34" fmla="*/ 79 w 112"/>
              <a:gd name="T35" fmla="*/ 37 h 128"/>
              <a:gd name="T36" fmla="*/ 76 w 112"/>
              <a:gd name="T37" fmla="*/ 36 h 128"/>
              <a:gd name="T38" fmla="*/ 74 w 112"/>
              <a:gd name="T39" fmla="*/ 15 h 128"/>
              <a:gd name="T40" fmla="*/ 102 w 112"/>
              <a:gd name="T41" fmla="*/ 115 h 128"/>
              <a:gd name="T42" fmla="*/ 101 w 112"/>
              <a:gd name="T43" fmla="*/ 117 h 128"/>
              <a:gd name="T44" fmla="*/ 13 w 112"/>
              <a:gd name="T45" fmla="*/ 118 h 128"/>
              <a:gd name="T46" fmla="*/ 9 w 112"/>
              <a:gd name="T47" fmla="*/ 115 h 128"/>
              <a:gd name="T48" fmla="*/ 10 w 112"/>
              <a:gd name="T49" fmla="*/ 11 h 128"/>
              <a:gd name="T50" fmla="*/ 68 w 112"/>
              <a:gd name="T51" fmla="*/ 10 h 128"/>
              <a:gd name="T52" fmla="*/ 71 w 112"/>
              <a:gd name="T53" fmla="*/ 40 h 128"/>
              <a:gd name="T54" fmla="*/ 79 w 112"/>
              <a:gd name="T55" fmla="*/ 43 h 128"/>
              <a:gd name="T56" fmla="*/ 102 w 112"/>
              <a:gd name="T57" fmla="*/ 115 h 128"/>
              <a:gd name="T58" fmla="*/ 84 w 112"/>
              <a:gd name="T59" fmla="*/ 71 h 128"/>
              <a:gd name="T60" fmla="*/ 24 w 112"/>
              <a:gd name="T61" fmla="*/ 74 h 128"/>
              <a:gd name="T62" fmla="*/ 84 w 112"/>
              <a:gd name="T63" fmla="*/ 77 h 128"/>
              <a:gd name="T64" fmla="*/ 84 w 112"/>
              <a:gd name="T6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28">
                <a:moveTo>
                  <a:pt x="84" y="92"/>
                </a:moveTo>
                <a:cubicBezTo>
                  <a:pt x="27" y="92"/>
                  <a:pt x="27" y="92"/>
                  <a:pt x="27" y="92"/>
                </a:cubicBezTo>
                <a:cubicBezTo>
                  <a:pt x="25" y="92"/>
                  <a:pt x="24" y="93"/>
                  <a:pt x="24" y="95"/>
                </a:cubicBezTo>
                <a:cubicBezTo>
                  <a:pt x="24" y="96"/>
                  <a:pt x="25" y="98"/>
                  <a:pt x="27" y="98"/>
                </a:cubicBezTo>
                <a:cubicBezTo>
                  <a:pt x="84" y="98"/>
                  <a:pt x="84" y="98"/>
                  <a:pt x="84" y="98"/>
                </a:cubicBezTo>
                <a:cubicBezTo>
                  <a:pt x="86" y="98"/>
                  <a:pt x="87" y="96"/>
                  <a:pt x="87" y="95"/>
                </a:cubicBezTo>
                <a:cubicBezTo>
                  <a:pt x="87" y="93"/>
                  <a:pt x="86" y="92"/>
                  <a:pt x="84" y="92"/>
                </a:cubicBezTo>
                <a:close/>
                <a:moveTo>
                  <a:pt x="24" y="53"/>
                </a:moveTo>
                <a:cubicBezTo>
                  <a:pt x="24" y="53"/>
                  <a:pt x="24" y="53"/>
                  <a:pt x="24" y="53"/>
                </a:cubicBezTo>
                <a:cubicBezTo>
                  <a:pt x="24" y="55"/>
                  <a:pt x="25" y="56"/>
                  <a:pt x="27" y="56"/>
                </a:cubicBezTo>
                <a:cubicBezTo>
                  <a:pt x="84" y="56"/>
                  <a:pt x="84" y="56"/>
                  <a:pt x="84" y="56"/>
                </a:cubicBezTo>
                <a:cubicBezTo>
                  <a:pt x="86" y="56"/>
                  <a:pt x="87" y="55"/>
                  <a:pt x="87" y="53"/>
                </a:cubicBezTo>
                <a:cubicBezTo>
                  <a:pt x="87" y="52"/>
                  <a:pt x="86" y="50"/>
                  <a:pt x="84" y="50"/>
                </a:cubicBezTo>
                <a:cubicBezTo>
                  <a:pt x="27" y="50"/>
                  <a:pt x="27" y="50"/>
                  <a:pt x="27" y="50"/>
                </a:cubicBezTo>
                <a:cubicBezTo>
                  <a:pt x="25" y="50"/>
                  <a:pt x="24" y="52"/>
                  <a:pt x="24" y="53"/>
                </a:cubicBezTo>
                <a:close/>
                <a:moveTo>
                  <a:pt x="110" y="37"/>
                </a:moveTo>
                <a:cubicBezTo>
                  <a:pt x="110" y="37"/>
                  <a:pt x="110" y="37"/>
                  <a:pt x="110" y="37"/>
                </a:cubicBezTo>
                <a:cubicBezTo>
                  <a:pt x="75" y="1"/>
                  <a:pt x="75" y="1"/>
                  <a:pt x="75" y="1"/>
                </a:cubicBezTo>
                <a:cubicBezTo>
                  <a:pt x="74" y="0"/>
                  <a:pt x="73" y="0"/>
                  <a:pt x="71" y="0"/>
                </a:cubicBezTo>
                <a:cubicBezTo>
                  <a:pt x="13" y="0"/>
                  <a:pt x="13" y="0"/>
                  <a:pt x="13" y="0"/>
                </a:cubicBezTo>
                <a:cubicBezTo>
                  <a:pt x="9" y="0"/>
                  <a:pt x="6" y="1"/>
                  <a:pt x="3" y="4"/>
                </a:cubicBezTo>
                <a:cubicBezTo>
                  <a:pt x="1" y="6"/>
                  <a:pt x="0" y="9"/>
                  <a:pt x="0" y="13"/>
                </a:cubicBezTo>
                <a:cubicBezTo>
                  <a:pt x="0" y="115"/>
                  <a:pt x="0" y="115"/>
                  <a:pt x="0" y="115"/>
                </a:cubicBezTo>
                <a:cubicBezTo>
                  <a:pt x="0" y="118"/>
                  <a:pt x="1" y="122"/>
                  <a:pt x="3" y="124"/>
                </a:cubicBezTo>
                <a:cubicBezTo>
                  <a:pt x="4" y="124"/>
                  <a:pt x="4" y="124"/>
                  <a:pt x="4" y="124"/>
                </a:cubicBezTo>
                <a:cubicBezTo>
                  <a:pt x="6" y="126"/>
                  <a:pt x="9" y="128"/>
                  <a:pt x="13" y="128"/>
                </a:cubicBezTo>
                <a:cubicBezTo>
                  <a:pt x="99" y="128"/>
                  <a:pt x="99" y="128"/>
                  <a:pt x="99" y="128"/>
                </a:cubicBezTo>
                <a:cubicBezTo>
                  <a:pt x="102" y="128"/>
                  <a:pt x="105" y="126"/>
                  <a:pt x="108" y="124"/>
                </a:cubicBezTo>
                <a:cubicBezTo>
                  <a:pt x="108" y="124"/>
                  <a:pt x="108" y="124"/>
                  <a:pt x="108" y="124"/>
                </a:cubicBezTo>
                <a:cubicBezTo>
                  <a:pt x="110" y="122"/>
                  <a:pt x="112" y="118"/>
                  <a:pt x="112" y="115"/>
                </a:cubicBezTo>
                <a:cubicBezTo>
                  <a:pt x="112" y="40"/>
                  <a:pt x="112" y="40"/>
                  <a:pt x="112" y="40"/>
                </a:cubicBezTo>
                <a:cubicBezTo>
                  <a:pt x="112" y="39"/>
                  <a:pt x="111" y="38"/>
                  <a:pt x="110" y="37"/>
                </a:cubicBezTo>
                <a:close/>
                <a:moveTo>
                  <a:pt x="74" y="15"/>
                </a:moveTo>
                <a:cubicBezTo>
                  <a:pt x="74" y="15"/>
                  <a:pt x="74" y="15"/>
                  <a:pt x="74" y="15"/>
                </a:cubicBezTo>
                <a:cubicBezTo>
                  <a:pt x="97" y="37"/>
                  <a:pt x="97" y="37"/>
                  <a:pt x="97" y="37"/>
                </a:cubicBezTo>
                <a:cubicBezTo>
                  <a:pt x="79" y="37"/>
                  <a:pt x="79" y="37"/>
                  <a:pt x="79" y="37"/>
                </a:cubicBezTo>
                <a:cubicBezTo>
                  <a:pt x="78" y="37"/>
                  <a:pt x="77" y="37"/>
                  <a:pt x="76" y="36"/>
                </a:cubicBezTo>
                <a:cubicBezTo>
                  <a:pt x="76" y="36"/>
                  <a:pt x="76" y="36"/>
                  <a:pt x="76" y="36"/>
                </a:cubicBezTo>
                <a:cubicBezTo>
                  <a:pt x="75" y="35"/>
                  <a:pt x="74" y="33"/>
                  <a:pt x="74" y="32"/>
                </a:cubicBezTo>
                <a:cubicBezTo>
                  <a:pt x="74" y="15"/>
                  <a:pt x="74" y="15"/>
                  <a:pt x="74" y="15"/>
                </a:cubicBezTo>
                <a:close/>
                <a:moveTo>
                  <a:pt x="102" y="115"/>
                </a:moveTo>
                <a:cubicBezTo>
                  <a:pt x="102" y="115"/>
                  <a:pt x="102" y="115"/>
                  <a:pt x="102" y="115"/>
                </a:cubicBezTo>
                <a:cubicBezTo>
                  <a:pt x="102" y="116"/>
                  <a:pt x="101" y="116"/>
                  <a:pt x="101" y="117"/>
                </a:cubicBezTo>
                <a:cubicBezTo>
                  <a:pt x="101" y="117"/>
                  <a:pt x="101" y="117"/>
                  <a:pt x="101" y="117"/>
                </a:cubicBezTo>
                <a:cubicBezTo>
                  <a:pt x="100" y="118"/>
                  <a:pt x="99" y="118"/>
                  <a:pt x="99" y="118"/>
                </a:cubicBezTo>
                <a:cubicBezTo>
                  <a:pt x="13" y="118"/>
                  <a:pt x="13" y="118"/>
                  <a:pt x="13" y="118"/>
                </a:cubicBezTo>
                <a:cubicBezTo>
                  <a:pt x="12" y="118"/>
                  <a:pt x="11" y="118"/>
                  <a:pt x="10" y="117"/>
                </a:cubicBezTo>
                <a:cubicBezTo>
                  <a:pt x="10" y="116"/>
                  <a:pt x="9" y="116"/>
                  <a:pt x="9" y="115"/>
                </a:cubicBezTo>
                <a:cubicBezTo>
                  <a:pt x="9" y="13"/>
                  <a:pt x="9" y="13"/>
                  <a:pt x="9" y="13"/>
                </a:cubicBezTo>
                <a:cubicBezTo>
                  <a:pt x="9" y="12"/>
                  <a:pt x="10" y="11"/>
                  <a:pt x="10" y="11"/>
                </a:cubicBezTo>
                <a:cubicBezTo>
                  <a:pt x="11" y="10"/>
                  <a:pt x="12" y="10"/>
                  <a:pt x="13" y="10"/>
                </a:cubicBezTo>
                <a:cubicBezTo>
                  <a:pt x="68" y="10"/>
                  <a:pt x="68" y="10"/>
                  <a:pt x="68" y="10"/>
                </a:cubicBezTo>
                <a:cubicBezTo>
                  <a:pt x="68" y="32"/>
                  <a:pt x="68" y="32"/>
                  <a:pt x="68" y="32"/>
                </a:cubicBezTo>
                <a:cubicBezTo>
                  <a:pt x="68" y="35"/>
                  <a:pt x="69" y="38"/>
                  <a:pt x="71" y="40"/>
                </a:cubicBezTo>
                <a:cubicBezTo>
                  <a:pt x="72" y="40"/>
                  <a:pt x="72" y="40"/>
                  <a:pt x="72" y="40"/>
                </a:cubicBezTo>
                <a:cubicBezTo>
                  <a:pt x="73" y="42"/>
                  <a:pt x="76" y="43"/>
                  <a:pt x="79" y="43"/>
                </a:cubicBezTo>
                <a:cubicBezTo>
                  <a:pt x="102" y="43"/>
                  <a:pt x="102" y="43"/>
                  <a:pt x="102" y="43"/>
                </a:cubicBezTo>
                <a:cubicBezTo>
                  <a:pt x="102" y="115"/>
                  <a:pt x="102" y="115"/>
                  <a:pt x="102" y="115"/>
                </a:cubicBezTo>
                <a:close/>
                <a:moveTo>
                  <a:pt x="84" y="71"/>
                </a:moveTo>
                <a:cubicBezTo>
                  <a:pt x="84" y="71"/>
                  <a:pt x="84" y="71"/>
                  <a:pt x="84" y="71"/>
                </a:cubicBezTo>
                <a:cubicBezTo>
                  <a:pt x="27" y="71"/>
                  <a:pt x="27" y="71"/>
                  <a:pt x="27" y="71"/>
                </a:cubicBezTo>
                <a:cubicBezTo>
                  <a:pt x="25" y="71"/>
                  <a:pt x="24" y="72"/>
                  <a:pt x="24" y="74"/>
                </a:cubicBezTo>
                <a:cubicBezTo>
                  <a:pt x="24" y="76"/>
                  <a:pt x="25" y="77"/>
                  <a:pt x="27" y="77"/>
                </a:cubicBezTo>
                <a:cubicBezTo>
                  <a:pt x="84" y="77"/>
                  <a:pt x="84" y="77"/>
                  <a:pt x="84" y="77"/>
                </a:cubicBezTo>
                <a:cubicBezTo>
                  <a:pt x="86" y="77"/>
                  <a:pt x="87" y="76"/>
                  <a:pt x="87" y="74"/>
                </a:cubicBezTo>
                <a:cubicBezTo>
                  <a:pt x="87" y="72"/>
                  <a:pt x="86" y="71"/>
                  <a:pt x="84"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53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anim calcmode="lin" valueType="num">
                                      <p:cBhvr>
                                        <p:cTn id="20" dur="750" fill="hold"/>
                                        <p:tgtEl>
                                          <p:spTgt spid="18"/>
                                        </p:tgtEl>
                                        <p:attrNameLst>
                                          <p:attrName>ppt_x</p:attrName>
                                        </p:attrNameLst>
                                      </p:cBhvr>
                                      <p:tavLst>
                                        <p:tav tm="0">
                                          <p:val>
                                            <p:strVal val="#ppt_x"/>
                                          </p:val>
                                        </p:tav>
                                        <p:tav tm="100000">
                                          <p:val>
                                            <p:strVal val="#ppt_x"/>
                                          </p:val>
                                        </p:tav>
                                      </p:tavLst>
                                    </p:anim>
                                    <p:anim calcmode="lin" valueType="num">
                                      <p:cBhvr>
                                        <p:cTn id="21" dur="75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250"/>
                            </p:stCondLst>
                            <p:childTnLst>
                              <p:par>
                                <p:cTn id="23" presetID="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0-#ppt_w/2"/>
                                          </p:val>
                                        </p:tav>
                                        <p:tav tm="100000">
                                          <p:val>
                                            <p:strVal val="#ppt_x"/>
                                          </p:val>
                                        </p:tav>
                                      </p:tavLst>
                                    </p:anim>
                                    <p:anim calcmode="lin" valueType="num">
                                      <p:cBhvr additive="base">
                                        <p:cTn id="30" dur="500" fill="hold"/>
                                        <p:tgtEl>
                                          <p:spTgt spid="36"/>
                                        </p:tgtEl>
                                        <p:attrNameLst>
                                          <p:attrName>ppt_y</p:attrName>
                                        </p:attrNameLst>
                                      </p:cBhvr>
                                      <p:tavLst>
                                        <p:tav tm="0">
                                          <p:val>
                                            <p:strVal val="#ppt_y"/>
                                          </p:val>
                                        </p:tav>
                                        <p:tav tm="100000">
                                          <p:val>
                                            <p:strVal val="#ppt_y"/>
                                          </p:val>
                                        </p:tav>
                                      </p:tavLst>
                                    </p:anim>
                                  </p:childTnLst>
                                </p:cTn>
                              </p:par>
                            </p:childTnLst>
                          </p:cTn>
                        </p:par>
                        <p:par>
                          <p:cTn id="31" fill="hold">
                            <p:stCondLst>
                              <p:cond delay="1750"/>
                            </p:stCondLst>
                            <p:childTnLst>
                              <p:par>
                                <p:cTn id="32" presetID="2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47"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750"/>
                                        <p:tgtEl>
                                          <p:spTgt spid="20"/>
                                        </p:tgtEl>
                                      </p:cBhvr>
                                    </p:animEffect>
                                    <p:anim calcmode="lin" valueType="num">
                                      <p:cBhvr>
                                        <p:cTn id="38" dur="750" fill="hold"/>
                                        <p:tgtEl>
                                          <p:spTgt spid="20"/>
                                        </p:tgtEl>
                                        <p:attrNameLst>
                                          <p:attrName>ppt_x</p:attrName>
                                        </p:attrNameLst>
                                      </p:cBhvr>
                                      <p:tavLst>
                                        <p:tav tm="0">
                                          <p:val>
                                            <p:strVal val="#ppt_x"/>
                                          </p:val>
                                        </p:tav>
                                        <p:tav tm="100000">
                                          <p:val>
                                            <p:strVal val="#ppt_x"/>
                                          </p:val>
                                        </p:tav>
                                      </p:tavLst>
                                    </p:anim>
                                    <p:anim calcmode="lin" valueType="num">
                                      <p:cBhvr>
                                        <p:cTn id="39" dur="75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8" grpId="0"/>
      <p:bldP spid="20" grpId="0"/>
      <p:bldP spid="33" grpId="0" animBg="1"/>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696968" y="466690"/>
            <a:ext cx="7990649" cy="1200329"/>
          </a:xfrm>
          <a:prstGeom prst="rect">
            <a:avLst/>
          </a:prstGeom>
        </p:spPr>
        <p:txBody>
          <a:bodyPr wrap="none">
            <a:spAutoFit/>
          </a:bodyPr>
          <a:lstStyle/>
          <a:p>
            <a:pPr algn="ct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Thiết</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kế</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endParaRPr lang="zh-CN" altLang="en-US"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1100783" y="1851254"/>
            <a:ext cx="11017224" cy="1384995"/>
          </a:xfrm>
          <a:prstGeom prst="rect">
            <a:avLst/>
          </a:prstGeom>
        </p:spPr>
        <p:txBody>
          <a:bodyPr wrap="square">
            <a:spAutoFit/>
          </a:bodyPr>
          <a:lstStyle/>
          <a:p>
            <a:pPr>
              <a:buNone/>
            </a:pPr>
            <a:r>
              <a:rPr lang="en-US" sz="2800" dirty="0" err="1">
                <a:solidFill>
                  <a:schemeClr val="bg1"/>
                </a:solidFill>
                <a:latin typeface="Times New Roman" panose="02020603050405020304" pitchFamily="18" charset="0"/>
                <a:cs typeface="Times New Roman" panose="02020603050405020304" pitchFamily="18" charset="0"/>
              </a:rPr>
              <a:t>Là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giai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đoạn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chuyển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những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khách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hàng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thành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chức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năng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mềm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máy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tính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Đây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giai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đoạn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quan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trọng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nhất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trong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tiến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trình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triển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mềm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vì</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giai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đoạn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này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quyết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định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vòng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đời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hệ</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thống</a:t>
            </a:r>
            <a:r>
              <a:rPr lang="en-US" sz="2800" dirty="0">
                <a:solidFill>
                  <a:schemeClr val="bg1"/>
                </a:solidFill>
                <a:latin typeface="Times New Roman" panose="02020603050405020304" pitchFamily="18" charset="0"/>
                <a:cs typeface="Times New Roman" panose="02020603050405020304" pitchFamily="18" charset="0"/>
              </a:rPr>
              <a:t>.</a:t>
            </a:r>
            <a:endParaRPr lang="en-US" altLang="zh-CN" sz="2800" dirty="0">
              <a:solidFill>
                <a:schemeClr val="bg1"/>
              </a:solidFill>
              <a:latin typeface="Times New Roman" panose="02020603050405020304" pitchFamily="18" charset="0"/>
              <a:cs typeface="Times New Roman" panose="02020603050405020304" pitchFamily="18" charset="0"/>
            </a:endParaRPr>
          </a:p>
        </p:txBody>
      </p:sp>
      <p:sp>
        <p:nvSpPr>
          <p:cNvPr id="33" name="矩形-1"/>
          <p:cNvSpPr/>
          <p:nvPr>
            <p:custDataLst>
              <p:tags r:id="rId3"/>
            </p:custDataLst>
          </p:nvPr>
        </p:nvSpPr>
        <p:spPr>
          <a:xfrm>
            <a:off x="1100783" y="3420484"/>
            <a:ext cx="10801200" cy="2303516"/>
          </a:xfrm>
          <a:prstGeom prst="rect">
            <a:avLst/>
          </a:prstGeom>
        </p:spPr>
        <p:txBody>
          <a:bodyPr wrap="square">
            <a:spAutoFit/>
          </a:bodyPr>
          <a:lstStyle/>
          <a:p>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mềm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được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tích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thiết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kế</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tốt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để</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đứng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vững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trước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những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biến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đổi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môi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trường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dù</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từ</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phía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cộng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đồng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người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dùng</a:t>
            </a:r>
            <a:r>
              <a:rPr lang="en-US" sz="2800" dirty="0">
                <a:solidFill>
                  <a:schemeClr val="bg1"/>
                </a:solidFill>
                <a:latin typeface="Times New Roman" panose="02020603050405020304" pitchFamily="18" charset="0"/>
                <a:cs typeface="Times New Roman" panose="02020603050405020304" pitchFamily="18" charset="0"/>
              </a:rPr>
              <a:t> hay </a:t>
            </a:r>
            <a:r>
              <a:rPr lang="en-US" sz="2800" dirty="0" err="1">
                <a:solidFill>
                  <a:schemeClr val="bg1"/>
                </a:solidFill>
                <a:latin typeface="Times New Roman" panose="02020603050405020304" pitchFamily="18" charset="0"/>
                <a:cs typeface="Times New Roman" panose="02020603050405020304" pitchFamily="18" charset="0"/>
              </a:rPr>
              <a:t>từ</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phía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nghệ</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vẫn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có</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thể</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dễ</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dàng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triển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theo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người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dùng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mà</a:t>
            </a:r>
            <a:r>
              <a:rPr lang="en-US" sz="2800" dirty="0">
                <a:solidFill>
                  <a:schemeClr val="bg1"/>
                </a:solidFill>
                <a:latin typeface="Times New Roman" panose="02020603050405020304" pitchFamily="18" charset="0"/>
                <a:cs typeface="Times New Roman" panose="02020603050405020304" pitchFamily="18" charset="0"/>
              </a:rPr>
              <a:t> </a:t>
            </a:r>
          </a:p>
          <a:p>
            <a:r>
              <a:rPr lang="en-US" sz="2800" dirty="0" err="1">
                <a:solidFill>
                  <a:schemeClr val="bg1"/>
                </a:solidFill>
                <a:latin typeface="Times New Roman" panose="02020603050405020304" pitchFamily="18" charset="0"/>
                <a:cs typeface="Times New Roman" panose="02020603050405020304" pitchFamily="18" charset="0"/>
              </a:rPr>
              <a:t>không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phải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sửa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chữa</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nhiều</a:t>
            </a:r>
            <a:r>
              <a:rPr lang="en-US" sz="2800" dirty="0">
                <a:solidFill>
                  <a:schemeClr val="bg1"/>
                </a:solidFill>
                <a:latin typeface="Times New Roman" panose="02020603050405020304" pitchFamily="18" charset="0"/>
                <a:cs typeface="Times New Roman" panose="02020603050405020304" pitchFamily="18" charset="0"/>
              </a:rPr>
              <a:t>.</a:t>
            </a:r>
          </a:p>
          <a:p>
            <a:pPr>
              <a:lnSpc>
                <a:spcPct val="150000"/>
              </a:lnSpc>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433840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621063" y="108309"/>
            <a:ext cx="4498347" cy="584775"/>
          </a:xfrm>
          <a:prstGeom prst="rect">
            <a:avLst/>
          </a:prstGeom>
        </p:spPr>
        <p:txBody>
          <a:bodyPr wrap="none">
            <a:spAutoFit/>
          </a:bodyPr>
          <a:lstStyle/>
          <a:p>
            <a:pPr algn="ct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Mô</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hình</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dữ</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liệu</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quan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0BC6FDBE-E98B-3615-83B5-CDF74FB7795B}"/>
              </a:ext>
            </a:extLst>
          </p:cNvPr>
          <p:cNvPicPr>
            <a:picLocks noChangeAspect="1"/>
          </p:cNvPicPr>
          <p:nvPr/>
        </p:nvPicPr>
        <p:blipFill>
          <a:blip r:embed="rId6"/>
          <a:stretch>
            <a:fillRect/>
          </a:stretch>
        </p:blipFill>
        <p:spPr>
          <a:xfrm>
            <a:off x="956767" y="693084"/>
            <a:ext cx="10945216" cy="64075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8550094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1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16">
              <a:extLst>
                <a:ext uri="{28A0092B-C50C-407E-A947-70E740481C1C}">
                  <a14:useLocalDpi xmlns:a14="http://schemas.microsoft.com/office/drawing/2010/main" val="0"/>
                </a:ext>
              </a:extLst>
            </a:blip>
            <a:srcRect/>
            <a:stretch>
              <a:fillRect/>
            </a:stretch>
          </a:blipFill>
        </p:spPr>
      </p:pic>
      <p:sp>
        <p:nvSpPr>
          <p:cNvPr id="15" name="等腰三角形-1"/>
          <p:cNvSpPr/>
          <p:nvPr/>
        </p:nvSpPr>
        <p:spPr>
          <a:xfrm rot="5400000">
            <a:off x="-636472" y="1817937"/>
            <a:ext cx="2709833" cy="14368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直角三角形-3"/>
          <p:cNvSpPr/>
          <p:nvPr/>
        </p:nvSpPr>
        <p:spPr>
          <a:xfrm rot="5400000">
            <a:off x="-18258" y="-12032"/>
            <a:ext cx="3500603" cy="3500603"/>
          </a:xfrm>
          <a:prstGeom prst="rtTriangle">
            <a:avLst/>
          </a:prstGeom>
          <a:solidFill>
            <a:srgbClr val="0037E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9"/>
          <p:cNvSpPr/>
          <p:nvPr/>
        </p:nvSpPr>
        <p:spPr>
          <a:xfrm>
            <a:off x="7899884" y="807590"/>
            <a:ext cx="3682418" cy="1163395"/>
          </a:xfrm>
          <a:prstGeom prst="rect">
            <a:avLst/>
          </a:prstGeom>
        </p:spPr>
        <p:txBody>
          <a:bodyPr wrap="none">
            <a:spAutoFit/>
          </a:bodyPr>
          <a:lstStyle/>
          <a:p>
            <a:r>
              <a:rPr lang="en-US" altLang="zh-CN" sz="6960" b="1" dirty="0" err="1">
                <a:solidFill>
                  <a:schemeClr val="bg1"/>
                </a:solidFill>
                <a:latin typeface="Times New Roman" panose="02020603050405020304" pitchFamily="18" charset="0"/>
                <a:ea typeface="Yu Gothic" panose="020B0400000000000000" pitchFamily="34" charset="-128"/>
                <a:cs typeface="Times New Roman" panose="02020603050405020304" pitchFamily="18" charset="0"/>
              </a:rPr>
              <a:t>Nội</a:t>
            </a:r>
            <a:r>
              <a:rPr lang="en-US" altLang="zh-CN" sz="6960" b="1" dirty="0">
                <a:solidFill>
                  <a:schemeClr val="bg1"/>
                </a:solidFill>
                <a:latin typeface="Times New Roman" panose="02020603050405020304" pitchFamily="18" charset="0"/>
                <a:ea typeface="Yu Gothic" panose="020B0400000000000000" pitchFamily="34" charset="-128"/>
                <a:cs typeface="Times New Roman" panose="02020603050405020304" pitchFamily="18" charset="0"/>
              </a:rPr>
              <a:t> dung</a:t>
            </a:r>
            <a:endParaRPr lang="zh-CN" altLang="en-US" sz="6960" b="1" dirty="0">
              <a:solidFill>
                <a:schemeClr val="bg1"/>
              </a:solidFill>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18" name="直角三角形-2"/>
          <p:cNvSpPr/>
          <p:nvPr/>
        </p:nvSpPr>
        <p:spPr>
          <a:xfrm rot="16200000">
            <a:off x="7566005" y="1375615"/>
            <a:ext cx="333879" cy="33387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9" name="直接连接符-4"/>
          <p:cNvCxnSpPr/>
          <p:nvPr>
            <p:custDataLst>
              <p:tags r:id="rId1"/>
            </p:custDataLst>
          </p:nvPr>
        </p:nvCxnSpPr>
        <p:spPr>
          <a:xfrm>
            <a:off x="6429375" y="2583311"/>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8">
            <a:hlinkClick r:id="rId17" action="ppaction://hlinksldjump"/>
          </p:cNvPr>
          <p:cNvSpPr>
            <a:spLocks noChangeArrowheads="1"/>
          </p:cNvSpPr>
          <p:nvPr>
            <p:custDataLst>
              <p:tags r:id="rId2"/>
            </p:custDataLst>
          </p:nvPr>
        </p:nvSpPr>
        <p:spPr bwMode="auto">
          <a:xfrm>
            <a:off x="6443428" y="2541973"/>
            <a:ext cx="3680669"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Tổng</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quan</a:t>
            </a:r>
            <a:endPar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7">
            <a:hlinkClick r:id="rId17" action="ppaction://hlinksldjump"/>
          </p:cNvPr>
          <p:cNvSpPr/>
          <p:nvPr>
            <p:custDataLst>
              <p:tags r:id="rId3"/>
            </p:custDataLst>
          </p:nvPr>
        </p:nvSpPr>
        <p:spPr>
          <a:xfrm>
            <a:off x="5894851" y="2541973"/>
            <a:ext cx="420788" cy="452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6">
            <a:hlinkClick r:id="rId17" action="ppaction://hlinksldjump"/>
          </p:cNvPr>
          <p:cNvSpPr>
            <a:spLocks noChangeArrowheads="1"/>
          </p:cNvSpPr>
          <p:nvPr>
            <p:custDataLst>
              <p:tags r:id="rId4"/>
            </p:custDataLst>
          </p:nvPr>
        </p:nvSpPr>
        <p:spPr bwMode="auto">
          <a:xfrm>
            <a:off x="5546407" y="3418987"/>
            <a:ext cx="5203448"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Phân</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tích</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endPar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5">
            <a:hlinkClick r:id="rId17" action="ppaction://hlinksldjump"/>
          </p:cNvPr>
          <p:cNvSpPr/>
          <p:nvPr>
            <p:custDataLst>
              <p:tags r:id="rId5"/>
            </p:custDataLst>
          </p:nvPr>
        </p:nvSpPr>
        <p:spPr>
          <a:xfrm>
            <a:off x="4910874" y="3412072"/>
            <a:ext cx="423908" cy="479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4">
            <a:hlinkClick r:id="rId17" action="ppaction://hlinksldjump"/>
          </p:cNvPr>
          <p:cNvSpPr>
            <a:spLocks noChangeArrowheads="1"/>
          </p:cNvSpPr>
          <p:nvPr>
            <p:custDataLst>
              <p:tags r:id="rId6"/>
            </p:custDataLst>
          </p:nvPr>
        </p:nvSpPr>
        <p:spPr bwMode="auto">
          <a:xfrm>
            <a:off x="4497936" y="4515130"/>
            <a:ext cx="5531835" cy="51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Thiết</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kế</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endPar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3">
            <a:hlinkClick r:id="rId17" action="ppaction://hlinksldjump"/>
          </p:cNvPr>
          <p:cNvSpPr/>
          <p:nvPr>
            <p:custDataLst>
              <p:tags r:id="rId7"/>
            </p:custDataLst>
          </p:nvPr>
        </p:nvSpPr>
        <p:spPr>
          <a:xfrm>
            <a:off x="3760693" y="4449777"/>
            <a:ext cx="751010" cy="503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2">
            <a:hlinkClick r:id="rId17" action="ppaction://hlinksldjump"/>
          </p:cNvPr>
          <p:cNvSpPr>
            <a:spLocks noChangeArrowheads="1"/>
          </p:cNvSpPr>
          <p:nvPr>
            <p:custDataLst>
              <p:tags r:id="rId8"/>
            </p:custDataLst>
          </p:nvPr>
        </p:nvSpPr>
        <p:spPr bwMode="auto">
          <a:xfrm>
            <a:off x="3431693" y="5530601"/>
            <a:ext cx="5229925"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Cài</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đặt</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thử</a:t>
            </a:r>
            <a:r>
              <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nghiệm</a:t>
            </a:r>
            <a:endParaRPr lang="en-US" altLang="zh-CN" sz="32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1">
            <a:hlinkClick r:id="rId17" action="ppaction://hlinksldjump"/>
          </p:cNvPr>
          <p:cNvSpPr/>
          <p:nvPr>
            <p:custDataLst>
              <p:tags r:id="rId9"/>
            </p:custDataLst>
          </p:nvPr>
        </p:nvSpPr>
        <p:spPr>
          <a:xfrm>
            <a:off x="2765728" y="5490069"/>
            <a:ext cx="751010" cy="503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8" name="直接连接符-3"/>
          <p:cNvCxnSpPr/>
          <p:nvPr>
            <p:custDataLst>
              <p:tags r:id="rId10"/>
            </p:custDataLst>
          </p:nvPr>
        </p:nvCxnSpPr>
        <p:spPr>
          <a:xfrm>
            <a:off x="5517952" y="3459632"/>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2"/>
          <p:cNvCxnSpPr/>
          <p:nvPr>
            <p:custDataLst>
              <p:tags r:id="rId11"/>
            </p:custDataLst>
          </p:nvPr>
        </p:nvCxnSpPr>
        <p:spPr>
          <a:xfrm>
            <a:off x="4481075" y="4515884"/>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1"/>
          <p:cNvCxnSpPr/>
          <p:nvPr>
            <p:custDataLst>
              <p:tags r:id="rId12"/>
            </p:custDataLst>
          </p:nvPr>
        </p:nvCxnSpPr>
        <p:spPr>
          <a:xfrm>
            <a:off x="3420493" y="5555235"/>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22" presetClass="entr" presetSubtype="1"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22" presetClass="entr" presetSubtype="1"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22" presetClass="entr" presetSubtype="1"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up)">
                                      <p:cBhvr>
                                        <p:cTn id="45" dur="500"/>
                                        <p:tgtEl>
                                          <p:spTgt spid="29"/>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22" presetClass="entr" presetSubtype="1"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20" grpId="0"/>
      <p:bldP spid="21" grpId="0"/>
      <p:bldP spid="22" grpId="0"/>
      <p:bldP spid="23" grpId="0"/>
      <p:bldP spid="24" grpId="0"/>
      <p:bldP spid="25" grpId="0"/>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949680" y="108309"/>
            <a:ext cx="3841116"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đăng</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nhập</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0" name="Picture 2">
            <a:extLst>
              <a:ext uri="{FF2B5EF4-FFF2-40B4-BE49-F238E27FC236}">
                <a16:creationId xmlns:a16="http://schemas.microsoft.com/office/drawing/2014/main" id="{A4A133DD-3ECC-E026-779B-A2DA7C4893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4939" y="801393"/>
            <a:ext cx="7848872" cy="6072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4700007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220316" y="108309"/>
            <a:ext cx="5299849"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chính</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của</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a:extLst>
              <a:ext uri="{FF2B5EF4-FFF2-40B4-BE49-F238E27FC236}">
                <a16:creationId xmlns:a16="http://schemas.microsoft.com/office/drawing/2014/main" id="{FB11CFDC-AD42-3116-376F-75A359C8C4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3161" y="801393"/>
            <a:ext cx="10112428" cy="612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639439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937657" y="108309"/>
            <a:ext cx="3865162"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chấm</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công</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8159D462-233B-BAAF-8C4A-B59EF2E88083}"/>
              </a:ext>
            </a:extLst>
          </p:cNvPr>
          <p:cNvPicPr>
            <a:picLocks noChangeAspect="1"/>
          </p:cNvPicPr>
          <p:nvPr/>
        </p:nvPicPr>
        <p:blipFill>
          <a:blip r:embed="rId6"/>
          <a:stretch>
            <a:fillRect/>
          </a:stretch>
        </p:blipFill>
        <p:spPr>
          <a:xfrm>
            <a:off x="1905000" y="693084"/>
            <a:ext cx="9048750" cy="6229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0695659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975621" y="57392"/>
            <a:ext cx="4570482"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quản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lí</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trợ</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cấp</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5D650575-880B-6B32-3D0C-4C7F6D7E7946}"/>
              </a:ext>
            </a:extLst>
          </p:cNvPr>
          <p:cNvPicPr>
            <a:picLocks noChangeAspect="1"/>
          </p:cNvPicPr>
          <p:nvPr/>
        </p:nvPicPr>
        <p:blipFill>
          <a:blip r:embed="rId6"/>
          <a:stretch>
            <a:fillRect/>
          </a:stretch>
        </p:blipFill>
        <p:spPr>
          <a:xfrm>
            <a:off x="2264839" y="668724"/>
            <a:ext cx="8329071" cy="62180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4121977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052002" y="108309"/>
            <a:ext cx="5636479"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tính</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lương</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nhân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viên</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1CE84206-3D0A-AAB3-5B8F-6790304D8D4C}"/>
              </a:ext>
            </a:extLst>
          </p:cNvPr>
          <p:cNvPicPr>
            <a:picLocks noChangeAspect="1"/>
          </p:cNvPicPr>
          <p:nvPr/>
        </p:nvPicPr>
        <p:blipFill>
          <a:blip r:embed="rId6"/>
          <a:stretch>
            <a:fillRect/>
          </a:stretch>
        </p:blipFill>
        <p:spPr>
          <a:xfrm>
            <a:off x="1905000" y="762467"/>
            <a:ext cx="9048750" cy="6400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1817228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909095" y="57392"/>
            <a:ext cx="4703532"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quản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lí</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nhân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sự</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0752B208-CB42-F440-5249-637C41B4CFF9}"/>
              </a:ext>
            </a:extLst>
          </p:cNvPr>
          <p:cNvPicPr>
            <a:picLocks noChangeAspect="1"/>
          </p:cNvPicPr>
          <p:nvPr/>
        </p:nvPicPr>
        <p:blipFill>
          <a:blip r:embed="rId6"/>
          <a:stretch>
            <a:fillRect/>
          </a:stretch>
        </p:blipFill>
        <p:spPr>
          <a:xfrm>
            <a:off x="2036887" y="642167"/>
            <a:ext cx="9048750" cy="6362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072796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2959831" y="108309"/>
            <a:ext cx="5820824"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quản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lý</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hồ</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sơ</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nhân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sự</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Picture 6">
            <a:extLst>
              <a:ext uri="{FF2B5EF4-FFF2-40B4-BE49-F238E27FC236}">
                <a16:creationId xmlns:a16="http://schemas.microsoft.com/office/drawing/2014/main" id="{4667ED98-4BEC-3535-0578-79D2B102C377}"/>
              </a:ext>
            </a:extLst>
          </p:cNvPr>
          <p:cNvPicPr>
            <a:picLocks noChangeAspect="1"/>
          </p:cNvPicPr>
          <p:nvPr/>
        </p:nvPicPr>
        <p:blipFill>
          <a:blip r:embed="rId6"/>
          <a:stretch>
            <a:fillRect/>
          </a:stretch>
        </p:blipFill>
        <p:spPr>
          <a:xfrm>
            <a:off x="2612951" y="722360"/>
            <a:ext cx="7008201" cy="60344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6472246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3782458" y="57392"/>
            <a:ext cx="4956806" cy="584775"/>
          </a:xfrm>
          <a:prstGeom prst="rect">
            <a:avLst/>
          </a:prstGeom>
        </p:spPr>
        <p:txBody>
          <a:bodyPr wrap="none">
            <a:spAutoFit/>
          </a:bodyPr>
          <a:lstStyle/>
          <a:p>
            <a:pPr algn="ct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quản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lí</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tài</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khoản</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122" name="Picture 2">
            <a:extLst>
              <a:ext uri="{FF2B5EF4-FFF2-40B4-BE49-F238E27FC236}">
                <a16:creationId xmlns:a16="http://schemas.microsoft.com/office/drawing/2014/main" id="{C4A14C2B-813C-8B08-8E0B-3E859156A7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2911" y="718832"/>
            <a:ext cx="8568952" cy="6299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9755913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053111" y="159941"/>
            <a:ext cx="4112408" cy="584775"/>
          </a:xfrm>
          <a:prstGeom prst="rect">
            <a:avLst/>
          </a:prstGeom>
        </p:spPr>
        <p:txBody>
          <a:bodyPr wrap="none">
            <a:spAutoFit/>
          </a:bodyPr>
          <a:lstStyle/>
          <a:p>
            <a:pPr algn="ct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Sơ</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đồ</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lớp</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mức</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thiết</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kế</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0" name="Picture 2">
            <a:extLst>
              <a:ext uri="{FF2B5EF4-FFF2-40B4-BE49-F238E27FC236}">
                <a16:creationId xmlns:a16="http://schemas.microsoft.com/office/drawing/2014/main" id="{C23FB380-4E79-A183-377D-73AB3835F3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046" y="904657"/>
            <a:ext cx="11084657" cy="56334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597787" y="375965"/>
            <a:ext cx="8767145" cy="1200329"/>
          </a:xfrm>
          <a:prstGeom prst="rect">
            <a:avLst/>
          </a:prstGeom>
        </p:spPr>
        <p:txBody>
          <a:bodyPr wrap="none">
            <a:spAutoFit/>
          </a:bodyPr>
          <a:lstStyle/>
          <a:p>
            <a:pPr algn="ct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Cài</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đặt</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thử</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nghiệm</a:t>
            </a:r>
            <a:endParaRPr lang="zh-CN" altLang="en-US"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740743" y="1952259"/>
            <a:ext cx="11233248" cy="1384995"/>
          </a:xfrm>
          <a:prstGeom prst="rect">
            <a:avLst/>
          </a:prstGeom>
        </p:spPr>
        <p:txBody>
          <a:bodyPr wrap="square">
            <a:spAutoFit/>
          </a:bodyPr>
          <a:lstStyle/>
          <a:p>
            <a:pPr>
              <a:buNone/>
            </a:pPr>
            <a:r>
              <a:rPr lang="vi-VN" sz="2800" dirty="0">
                <a:solidFill>
                  <a:schemeClr val="bg1"/>
                </a:solidFill>
                <a:latin typeface="Times New Roman" panose="02020603050405020304" pitchFamily="18" charset="0"/>
                <a:cs typeface="Times New Roman" panose="02020603050405020304" pitchFamily="18" charset="0"/>
              </a:rPr>
              <a:t>Kiến trúc hệ thống là cấu trúc tổ chức của hệ thống. Kiến trúc gồm nhiều bộ phận có thể ở nhiều mức khác nhau, tương tác với nhau thông qua các giao diện.</a:t>
            </a:r>
            <a:endParaRPr lang="en-US" altLang="zh-CN" sz="4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3"/>
            </p:custDataLst>
          </p:nvPr>
        </p:nvSpPr>
        <p:spPr>
          <a:xfrm>
            <a:off x="704739" y="3528553"/>
            <a:ext cx="11305255" cy="1384995"/>
          </a:xfrm>
          <a:prstGeom prst="rect">
            <a:avLst/>
          </a:prstGeom>
        </p:spPr>
        <p:txBody>
          <a:bodyPr wrap="square">
            <a:spAutoFit/>
          </a:bodyPr>
          <a:lstStyle/>
          <a:p>
            <a:r>
              <a:rPr lang="vi-VN" sz="2800" dirty="0">
                <a:solidFill>
                  <a:schemeClr val="bg1"/>
                </a:solidFill>
                <a:latin typeface="Times New Roman" panose="02020603050405020304" pitchFamily="18" charset="0"/>
                <a:cs typeface="Times New Roman" panose="02020603050405020304" pitchFamily="18" charset="0"/>
              </a:rPr>
              <a:t>Thiết kế kiến trúc cung cấp cho chúng ta bản đặc tả về kiến trúc hệ thống, bao gồm những hệ thống con nào, tương tác với nhau ra sao, framework hỗ trợ điều khiển tương tác giữa các hệ thống con như thế nào.</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1836216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239261" y="384838"/>
            <a:ext cx="5160387" cy="1200329"/>
          </a:xfrm>
          <a:prstGeom prst="rect">
            <a:avLst/>
          </a:prstGeom>
        </p:spPr>
        <p:txBody>
          <a:bodyPr wrap="none">
            <a:spAutoFit/>
          </a:bodyPr>
          <a:lstStyle/>
          <a:p>
            <a:pPr algn="ct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1.Tổng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quan</a:t>
            </a:r>
            <a:endParaRPr lang="zh-CN" altLang="en-US"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740743" y="1961359"/>
            <a:ext cx="10907401" cy="3108543"/>
          </a:xfrm>
          <a:prstGeom prst="rect">
            <a:avLst/>
          </a:prstGeom>
        </p:spPr>
        <p:txBody>
          <a:bodyPr wrap="square">
            <a:spAutoFit/>
          </a:bodyPr>
          <a:lstStyle/>
          <a:p>
            <a:pPr>
              <a:buNone/>
            </a:pPr>
            <a:r>
              <a:rPr lang="vi-VN" sz="2800" dirty="0">
                <a:solidFill>
                  <a:schemeClr val="bg1"/>
                </a:solidFill>
                <a:latin typeface="Times New Roman" panose="02020603050405020304" pitchFamily="18" charset="0"/>
                <a:cs typeface="Times New Roman" panose="02020603050405020304" pitchFamily="18" charset="0"/>
              </a:rPr>
              <a:t>Phân tích và thiết kế hướng đối tượng là một kỹ thuật tiếp cận phổ biến dùng để phân tích, thiết kế một ứng dụng, hệ thống. Nó dựa trên bộ các nguyên tắc chung, đó là một tập các hướng dẫn để giúp chúng ta tránh khỏi một thiết kế xấu.</a:t>
            </a:r>
            <a:endParaRPr lang="en-US" sz="2800" dirty="0">
              <a:solidFill>
                <a:schemeClr val="bg1"/>
              </a:solidFill>
              <a:latin typeface="Times New Roman" panose="02020603050405020304" pitchFamily="18" charset="0"/>
              <a:cs typeface="Times New Roman" panose="02020603050405020304" pitchFamily="18" charset="0"/>
            </a:endParaRPr>
          </a:p>
          <a:p>
            <a:pPr>
              <a:buNone/>
            </a:pPr>
            <a:r>
              <a:rPr lang="vi-VN" sz="2800" dirty="0">
                <a:solidFill>
                  <a:schemeClr val="bg1"/>
                </a:solidFill>
                <a:latin typeface="Times New Roman" panose="02020603050405020304" pitchFamily="18" charset="0"/>
                <a:cs typeface="Times New Roman" panose="02020603050405020304" pitchFamily="18" charset="0"/>
              </a:rPr>
              <a:t>Đồ án nhằm giới thiệu về phương pháp phân tích thiết kế hướng đối tượng và ngôn ngữ mô hình thống nhất. Đồng thời tìm hiểu hiện trạng, nghiên cứu hệ thống quản lý nhân sự - tiền lương cán bộ</a:t>
            </a:r>
            <a:endParaRPr lang="en-US" altLang="zh-CN"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rot="16200000">
            <a:off x="5473189" y="3088442"/>
            <a:ext cx="1565400" cy="214300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平行四边形 2"/>
          <p:cNvSpPr/>
          <p:nvPr/>
        </p:nvSpPr>
        <p:spPr>
          <a:xfrm rot="16200000">
            <a:off x="5473189" y="1414217"/>
            <a:ext cx="1565400" cy="214300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右箭头 3"/>
          <p:cNvSpPr/>
          <p:nvPr/>
        </p:nvSpPr>
        <p:spPr>
          <a:xfrm>
            <a:off x="5184385" y="1522205"/>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右箭头 4"/>
          <p:cNvSpPr/>
          <p:nvPr/>
        </p:nvSpPr>
        <p:spPr>
          <a:xfrm rot="10800000">
            <a:off x="4538135" y="2357644"/>
            <a:ext cx="2789258" cy="1091594"/>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 name="右箭头 5"/>
          <p:cNvSpPr/>
          <p:nvPr/>
        </p:nvSpPr>
        <p:spPr>
          <a:xfrm>
            <a:off x="5184385" y="3193081"/>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 name="右箭头 6"/>
          <p:cNvSpPr/>
          <p:nvPr/>
        </p:nvSpPr>
        <p:spPr>
          <a:xfrm rot="10800000">
            <a:off x="4538135" y="4026845"/>
            <a:ext cx="2789258" cy="1093269"/>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TextBox 9"/>
          <p:cNvSpPr txBox="1"/>
          <p:nvPr/>
        </p:nvSpPr>
        <p:spPr>
          <a:xfrm>
            <a:off x="5392591" y="1926093"/>
            <a:ext cx="2073568" cy="307777"/>
          </a:xfrm>
          <a:prstGeom prst="rect">
            <a:avLst/>
          </a:prstGeom>
          <a:noFill/>
          <a:ln w="9525">
            <a:noFill/>
          </a:ln>
        </p:spPr>
        <p:txBody>
          <a:bodyPr wrap="square" lIns="0" tIns="0" rIns="0" bIns="0" anchor="t">
            <a:spAutoFit/>
          </a:bodyPr>
          <a:lstStyle/>
          <a:p>
            <a:pPr algn="just">
              <a:defRPr/>
            </a:pPr>
            <a:r>
              <a:rPr lang="en-US" sz="2000" b="1" dirty="0" err="1">
                <a:latin typeface="Times New Roman" panose="02020603050405020304" pitchFamily="18" charset="0"/>
                <a:cs typeface="Times New Roman" panose="02020603050405020304" pitchFamily="18" charset="0"/>
              </a:rPr>
              <a:t>Kiến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trúc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phân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lớp</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TextBox 10"/>
          <p:cNvSpPr txBox="1"/>
          <p:nvPr/>
        </p:nvSpPr>
        <p:spPr>
          <a:xfrm>
            <a:off x="8070748" y="1395947"/>
            <a:ext cx="4551315" cy="1404167"/>
          </a:xfrm>
          <a:prstGeom prst="rect">
            <a:avLst/>
          </a:prstGeom>
          <a:noFill/>
          <a:ln w="9525">
            <a:noFill/>
          </a:ln>
        </p:spPr>
        <p:txBody>
          <a:bodyPr wrap="square" lIns="0" tIns="0" rIns="0" bIns="0" anchor="t">
            <a:spAutoFit/>
          </a:bodyPr>
          <a:lstStyle/>
          <a:p>
            <a:pPr lvl="0" algn="just">
              <a:lnSpc>
                <a:spcPct val="150000"/>
              </a:lnSpc>
            </a:pPr>
            <a:r>
              <a:rPr lang="vi-VN" sz="2100" dirty="0">
                <a:solidFill>
                  <a:schemeClr val="bg1"/>
                </a:solidFill>
                <a:latin typeface="Times New Roman" panose="02020603050405020304" pitchFamily="18" charset="0"/>
                <a:cs typeface="Times New Roman" panose="02020603050405020304" pitchFamily="18" charset="0"/>
              </a:rPr>
              <a:t>Đây là một mẫu thiết kế khá phổ biến khi mã nguồn (source code) được phân chia thành các tầng (tiers)</a:t>
            </a:r>
            <a:endParaRPr lang="en-US" altLang="zh-CN" sz="2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TextBox 11"/>
          <p:cNvSpPr txBox="1"/>
          <p:nvPr/>
        </p:nvSpPr>
        <p:spPr>
          <a:xfrm>
            <a:off x="5374439" y="2792420"/>
            <a:ext cx="2232248" cy="307777"/>
          </a:xfrm>
          <a:prstGeom prst="rect">
            <a:avLst/>
          </a:prstGeom>
          <a:noFill/>
          <a:ln w="9525">
            <a:noFill/>
          </a:ln>
        </p:spPr>
        <p:txBody>
          <a:bodyPr wrap="square" lIns="0" tIns="0" rIns="0" bIns="0" anchor="t">
            <a:spAutoFit/>
          </a:bodyPr>
          <a:lstStyle/>
          <a:p>
            <a:pPr algn="just">
              <a:defRPr/>
            </a:pPr>
            <a:r>
              <a:rPr lang="en-US" sz="2000" b="1" dirty="0">
                <a:latin typeface="Times New Roman" panose="02020603050405020304" pitchFamily="18" charset="0"/>
                <a:cs typeface="Times New Roman" panose="02020603050405020304" pitchFamily="18" charset="0"/>
              </a:rPr>
              <a:t>Client – Server</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TextBox 12"/>
          <p:cNvSpPr txBox="1"/>
          <p:nvPr/>
        </p:nvSpPr>
        <p:spPr>
          <a:xfrm>
            <a:off x="5273179" y="3562823"/>
            <a:ext cx="2848274" cy="307777"/>
          </a:xfrm>
          <a:prstGeom prst="rect">
            <a:avLst/>
          </a:prstGeom>
          <a:noFill/>
          <a:ln w="9525">
            <a:noFill/>
          </a:ln>
        </p:spPr>
        <p:txBody>
          <a:bodyPr wrap="square" lIns="0" tIns="0" rIns="0" bIns="0" anchor="t">
            <a:spAutoFit/>
          </a:bodyPr>
          <a:lstStyle/>
          <a:p>
            <a:pPr algn="just">
              <a:defRPr/>
            </a:pPr>
            <a:r>
              <a:rPr lang="en-US" sz="2000" b="1" dirty="0">
                <a:latin typeface="Times New Roman" panose="02020603050405020304" pitchFamily="18" charset="0"/>
                <a:cs typeface="Times New Roman" panose="02020603050405020304" pitchFamily="18" charset="0"/>
              </a:rPr>
              <a:t>Model–View–Controller</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TextBox 13"/>
          <p:cNvSpPr txBox="1"/>
          <p:nvPr/>
        </p:nvSpPr>
        <p:spPr>
          <a:xfrm>
            <a:off x="4704450" y="4393499"/>
            <a:ext cx="3449850" cy="307777"/>
          </a:xfrm>
          <a:prstGeom prst="rect">
            <a:avLst/>
          </a:prstGeom>
          <a:noFill/>
          <a:ln w="9525">
            <a:noFill/>
          </a:ln>
        </p:spPr>
        <p:txBody>
          <a:bodyPr wrap="square" lIns="0" tIns="0" rIns="0" bIns="0" anchor="t">
            <a:spAutoFit/>
          </a:bodyPr>
          <a:lstStyle/>
          <a:p>
            <a:pPr algn="just">
              <a:defRPr/>
            </a:pPr>
            <a:r>
              <a:rPr lang="en-US" sz="2000" b="1" dirty="0" err="1">
                <a:latin typeface="Times New Roman" panose="02020603050405020304" pitchFamily="18" charset="0"/>
                <a:cs typeface="Times New Roman" panose="02020603050405020304" pitchFamily="18" charset="0"/>
              </a:rPr>
              <a:t>Kiến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trúc</a:t>
            </a:r>
            <a:r>
              <a:rPr lang="en-US" sz="2000" b="1" dirty="0">
                <a:latin typeface="Times New Roman" panose="02020603050405020304" pitchFamily="18" charset="0"/>
                <a:cs typeface="Times New Roman" panose="02020603050405020304" pitchFamily="18" charset="0"/>
              </a:rPr>
              <a:t> Microservices</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TextBox 14"/>
          <p:cNvSpPr txBox="1"/>
          <p:nvPr/>
        </p:nvSpPr>
        <p:spPr>
          <a:xfrm>
            <a:off x="125358" y="1868966"/>
            <a:ext cx="4352471" cy="1615827"/>
          </a:xfrm>
          <a:prstGeom prst="rect">
            <a:avLst/>
          </a:prstGeom>
          <a:noFill/>
          <a:ln w="9525">
            <a:noFill/>
          </a:ln>
        </p:spPr>
        <p:txBody>
          <a:bodyPr wrap="square" lIns="0" tIns="0" rIns="0" bIns="0" anchor="t">
            <a:spAutoFit/>
          </a:bodyPr>
          <a:lstStyle/>
          <a:p>
            <a:r>
              <a:rPr lang="vi-VN" sz="2100" dirty="0">
                <a:solidFill>
                  <a:schemeClr val="bg1"/>
                </a:solidFill>
                <a:latin typeface="Times New Roman" panose="02020603050405020304" pitchFamily="18" charset="0"/>
                <a:cs typeface="Times New Roman" panose="02020603050405020304" pitchFamily="18" charset="0"/>
              </a:rPr>
              <a:t>Mô hình Client – Server (máy chủ – máy khách</a:t>
            </a:r>
            <a:r>
              <a:rPr lang="en-US" sz="2100" dirty="0">
                <a:solidFill>
                  <a:schemeClr val="bg1"/>
                </a:solidFill>
                <a:latin typeface="Times New Roman" panose="02020603050405020304" pitchFamily="18" charset="0"/>
                <a:cs typeface="Times New Roman" panose="02020603050405020304" pitchFamily="18" charset="0"/>
              </a:rPr>
              <a:t>) </a:t>
            </a:r>
            <a:r>
              <a:rPr lang="vi-VN" sz="2100" dirty="0">
                <a:solidFill>
                  <a:schemeClr val="bg1"/>
                </a:solidFill>
                <a:latin typeface="Times New Roman" panose="02020603050405020304" pitchFamily="18" charset="0"/>
                <a:cs typeface="Times New Roman" panose="02020603050405020304" pitchFamily="18" charset="0"/>
              </a:rPr>
              <a:t>không còn xa lạ với nhiều người. Mô hình này bao gồm một máy chủ và nhiều máy khách kết nối với máy chủ đó.</a:t>
            </a:r>
            <a:endParaRPr lang="en-US" altLang="zh-CN" sz="2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TextBox 15"/>
          <p:cNvSpPr txBox="1"/>
          <p:nvPr/>
        </p:nvSpPr>
        <p:spPr>
          <a:xfrm>
            <a:off x="8095930" y="3100072"/>
            <a:ext cx="4551314" cy="1404167"/>
          </a:xfrm>
          <a:prstGeom prst="rect">
            <a:avLst/>
          </a:prstGeom>
          <a:noFill/>
          <a:ln w="9525">
            <a:noFill/>
          </a:ln>
        </p:spPr>
        <p:txBody>
          <a:bodyPr wrap="square" lIns="0" tIns="0" rIns="0" bIns="0" anchor="t">
            <a:spAutoFit/>
          </a:bodyPr>
          <a:lstStyle/>
          <a:p>
            <a:pPr lvl="0" algn="just">
              <a:lnSpc>
                <a:spcPct val="150000"/>
              </a:lnSpc>
            </a:pPr>
            <a:r>
              <a:rPr lang="en-US" sz="2100" dirty="0" err="1">
                <a:solidFill>
                  <a:schemeClr val="bg1"/>
                </a:solidFill>
                <a:latin typeface="Times New Roman" panose="02020603050405020304" pitchFamily="18" charset="0"/>
                <a:cs typeface="Times New Roman" panose="02020603050405020304" pitchFamily="18" charset="0"/>
              </a:rPr>
              <a:t>Với</a:t>
            </a:r>
            <a:r>
              <a:rPr lang="en-US" sz="2100" dirty="0">
                <a:solidFill>
                  <a:schemeClr val="bg1"/>
                </a:solidFill>
                <a:latin typeface="Times New Roman" panose="02020603050405020304" pitchFamily="18" charset="0"/>
                <a:cs typeface="Times New Roman" panose="02020603050405020304" pitchFamily="18" charset="0"/>
              </a:rPr>
              <a:t> </a:t>
            </a:r>
            <a:r>
              <a:rPr lang="en-US" sz="2100" dirty="0" err="1">
                <a:solidFill>
                  <a:schemeClr val="bg1"/>
                </a:solidFill>
                <a:latin typeface="Times New Roman" panose="02020603050405020304" pitchFamily="18" charset="0"/>
                <a:cs typeface="Times New Roman" panose="02020603050405020304" pitchFamily="18" charset="0"/>
              </a:rPr>
              <a:t>mô</a:t>
            </a:r>
            <a:r>
              <a:rPr lang="en-US" sz="2100" dirty="0">
                <a:solidFill>
                  <a:schemeClr val="bg1"/>
                </a:solidFill>
                <a:latin typeface="Times New Roman" panose="02020603050405020304" pitchFamily="18" charset="0"/>
                <a:cs typeface="Times New Roman" panose="02020603050405020304" pitchFamily="18" charset="0"/>
              </a:rPr>
              <a:t> </a:t>
            </a:r>
            <a:r>
              <a:rPr lang="en-US" sz="2100" dirty="0" err="1">
                <a:solidFill>
                  <a:schemeClr val="bg1"/>
                </a:solidFill>
                <a:latin typeface="Times New Roman" panose="02020603050405020304" pitchFamily="18" charset="0"/>
                <a:cs typeface="Times New Roman" panose="02020603050405020304" pitchFamily="18" charset="0"/>
              </a:rPr>
              <a:t>hình</a:t>
            </a:r>
            <a:r>
              <a:rPr lang="en-US" sz="2100" dirty="0">
                <a:solidFill>
                  <a:schemeClr val="bg1"/>
                </a:solidFill>
                <a:latin typeface="Times New Roman" panose="02020603050405020304" pitchFamily="18" charset="0"/>
                <a:cs typeface="Times New Roman" panose="02020603050405020304" pitchFamily="18" charset="0"/>
              </a:rPr>
              <a:t> </a:t>
            </a:r>
            <a:r>
              <a:rPr lang="en-US" sz="2100" dirty="0" err="1">
                <a:solidFill>
                  <a:schemeClr val="bg1"/>
                </a:solidFill>
                <a:latin typeface="Times New Roman" panose="02020603050405020304" pitchFamily="18" charset="0"/>
                <a:cs typeface="Times New Roman" panose="02020603050405020304" pitchFamily="18" charset="0"/>
              </a:rPr>
              <a:t>này</a:t>
            </a:r>
            <a:r>
              <a:rPr lang="en-US" sz="2100" dirty="0">
                <a:solidFill>
                  <a:schemeClr val="bg1"/>
                </a:solidFill>
                <a:latin typeface="Times New Roman" panose="02020603050405020304" pitchFamily="18" charset="0"/>
                <a:cs typeface="Times New Roman" panose="02020603050405020304" pitchFamily="18" charset="0"/>
              </a:rPr>
              <a:t>, </a:t>
            </a:r>
            <a:r>
              <a:rPr lang="en-US" sz="2100" dirty="0" err="1">
                <a:solidFill>
                  <a:schemeClr val="bg1"/>
                </a:solidFill>
                <a:latin typeface="Times New Roman" panose="02020603050405020304" pitchFamily="18" charset="0"/>
                <a:cs typeface="Times New Roman" panose="02020603050405020304" pitchFamily="18" charset="0"/>
              </a:rPr>
              <a:t>chúng</a:t>
            </a:r>
            <a:r>
              <a:rPr lang="en-US" sz="2100" dirty="0">
                <a:solidFill>
                  <a:schemeClr val="bg1"/>
                </a:solidFill>
                <a:latin typeface="Times New Roman" panose="02020603050405020304" pitchFamily="18" charset="0"/>
                <a:cs typeface="Times New Roman" panose="02020603050405020304" pitchFamily="18" charset="0"/>
              </a:rPr>
              <a:t> ta chia </a:t>
            </a:r>
            <a:r>
              <a:rPr lang="en-US" sz="2100" dirty="0" err="1">
                <a:solidFill>
                  <a:schemeClr val="bg1"/>
                </a:solidFill>
                <a:latin typeface="Times New Roman" panose="02020603050405020304" pitchFamily="18" charset="0"/>
                <a:cs typeface="Times New Roman" panose="02020603050405020304" pitchFamily="18" charset="0"/>
              </a:rPr>
              <a:t>làm</a:t>
            </a:r>
            <a:r>
              <a:rPr lang="en-US" sz="2100" dirty="0">
                <a:solidFill>
                  <a:schemeClr val="bg1"/>
                </a:solidFill>
                <a:latin typeface="Times New Roman" panose="02020603050405020304" pitchFamily="18" charset="0"/>
                <a:cs typeface="Times New Roman" panose="02020603050405020304" pitchFamily="18" charset="0"/>
              </a:rPr>
              <a:t> 3 </a:t>
            </a:r>
            <a:r>
              <a:rPr lang="en-US" sz="2100" dirty="0" err="1">
                <a:solidFill>
                  <a:schemeClr val="bg1"/>
                </a:solidFill>
                <a:latin typeface="Times New Roman" panose="02020603050405020304" pitchFamily="18" charset="0"/>
                <a:cs typeface="Times New Roman" panose="02020603050405020304" pitchFamily="18" charset="0"/>
              </a:rPr>
              <a:t>thành</a:t>
            </a:r>
            <a:r>
              <a:rPr lang="en-US" sz="2100" dirty="0">
                <a:solidFill>
                  <a:schemeClr val="bg1"/>
                </a:solidFill>
                <a:latin typeface="Times New Roman" panose="02020603050405020304" pitchFamily="18" charset="0"/>
                <a:cs typeface="Times New Roman" panose="02020603050405020304" pitchFamily="18" charset="0"/>
              </a:rPr>
              <a:t> </a:t>
            </a:r>
            <a:r>
              <a:rPr lang="en-US" sz="2100" dirty="0" err="1">
                <a:solidFill>
                  <a:schemeClr val="bg1"/>
                </a:solidFill>
                <a:latin typeface="Times New Roman" panose="02020603050405020304" pitchFamily="18" charset="0"/>
                <a:cs typeface="Times New Roman" panose="02020603050405020304" pitchFamily="18" charset="0"/>
              </a:rPr>
              <a:t>phần:Applications’data</a:t>
            </a:r>
            <a:r>
              <a:rPr lang="en-US" sz="2100" dirty="0">
                <a:solidFill>
                  <a:schemeClr val="bg1"/>
                </a:solidFill>
                <a:latin typeface="Times New Roman" panose="02020603050405020304" pitchFamily="18" charset="0"/>
                <a:cs typeface="Times New Roman" panose="02020603050405020304" pitchFamily="18" charset="0"/>
              </a:rPr>
              <a:t> model, Presentation Layer (view) </a:t>
            </a:r>
            <a:r>
              <a:rPr lang="en-US" sz="2100" dirty="0" err="1">
                <a:solidFill>
                  <a:schemeClr val="bg1"/>
                </a:solidFill>
                <a:latin typeface="Times New Roman" panose="02020603050405020304" pitchFamily="18" charset="0"/>
                <a:cs typeface="Times New Roman" panose="02020603050405020304" pitchFamily="18" charset="0"/>
              </a:rPr>
              <a:t>và</a:t>
            </a:r>
            <a:r>
              <a:rPr lang="en-US" sz="2100" dirty="0">
                <a:solidFill>
                  <a:schemeClr val="bg1"/>
                </a:solidFill>
                <a:latin typeface="Times New Roman" panose="02020603050405020304" pitchFamily="18" charset="0"/>
                <a:cs typeface="Times New Roman" panose="02020603050405020304" pitchFamily="18" charset="0"/>
              </a:rPr>
              <a:t> Controller.</a:t>
            </a:r>
            <a:endParaRPr lang="en-US" altLang="zh-CN" sz="2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5" name="TextBox 16"/>
          <p:cNvSpPr txBox="1"/>
          <p:nvPr/>
        </p:nvSpPr>
        <p:spPr>
          <a:xfrm>
            <a:off x="105052" y="3636562"/>
            <a:ext cx="4521501" cy="1938992"/>
          </a:xfrm>
          <a:prstGeom prst="rect">
            <a:avLst/>
          </a:prstGeom>
          <a:noFill/>
          <a:ln w="9525">
            <a:noFill/>
          </a:ln>
        </p:spPr>
        <p:txBody>
          <a:bodyPr wrap="square" lIns="0" tIns="0" rIns="0" bIns="0" anchor="t">
            <a:spAutoFit/>
          </a:bodyPr>
          <a:lstStyle/>
          <a:p>
            <a:r>
              <a:rPr lang="vi-VN" sz="2100" dirty="0">
                <a:solidFill>
                  <a:schemeClr val="bg1"/>
                </a:solidFill>
                <a:latin typeface="Times New Roman" panose="02020603050405020304" pitchFamily="18" charset="0"/>
                <a:cs typeface="Times New Roman" panose="02020603050405020304" pitchFamily="18" charset="0"/>
              </a:rPr>
              <a:t>Microservices là mô hình kiến trúc nơi các dịch vụ được triển khai riêng biệt, trong đó mỗi dịch vụ sẽ có một nhiệm vụ chính. Các dịch vụ này thường sẽ độc lập với nhau để khi một dịch vụ lỗi thì các dịch vụ khác vẫn hoạt động bình thường.</a:t>
            </a:r>
          </a:p>
        </p:txBody>
      </p:sp>
      <p:sp>
        <p:nvSpPr>
          <p:cNvPr id="16" name="右箭头 15"/>
          <p:cNvSpPr/>
          <p:nvPr/>
        </p:nvSpPr>
        <p:spPr>
          <a:xfrm>
            <a:off x="5184385" y="4874003"/>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TextBox 12"/>
          <p:cNvSpPr txBox="1"/>
          <p:nvPr/>
        </p:nvSpPr>
        <p:spPr>
          <a:xfrm>
            <a:off x="5273179" y="5257342"/>
            <a:ext cx="3184411" cy="307777"/>
          </a:xfrm>
          <a:prstGeom prst="rect">
            <a:avLst/>
          </a:prstGeom>
          <a:noFill/>
          <a:ln w="9525">
            <a:noFill/>
          </a:ln>
        </p:spPr>
        <p:txBody>
          <a:bodyPr wrap="square" lIns="0" tIns="0" rIns="0" bIns="0" anchor="t">
            <a:spAutoFit/>
          </a:bodyPr>
          <a:lstStyle/>
          <a:p>
            <a:pPr algn="just">
              <a:defRPr/>
            </a:pPr>
            <a:r>
              <a:rPr lang="vi-VN" sz="2000" b="1" dirty="0">
                <a:latin typeface="Times New Roman" panose="02020603050405020304" pitchFamily="18" charset="0"/>
                <a:cs typeface="Times New Roman" panose="02020603050405020304" pitchFamily="18" charset="0"/>
              </a:rPr>
              <a:t>Kiến trúc hướng sự kiện</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TextBox 15"/>
          <p:cNvSpPr txBox="1"/>
          <p:nvPr/>
        </p:nvSpPr>
        <p:spPr>
          <a:xfrm>
            <a:off x="8070748" y="4960001"/>
            <a:ext cx="4788002" cy="1292662"/>
          </a:xfrm>
          <a:prstGeom prst="rect">
            <a:avLst/>
          </a:prstGeom>
          <a:noFill/>
          <a:ln w="9525">
            <a:noFill/>
          </a:ln>
        </p:spPr>
        <p:txBody>
          <a:bodyPr wrap="square" lIns="0" tIns="0" rIns="0" bIns="0" anchor="t">
            <a:spAutoFit/>
          </a:bodyPr>
          <a:lstStyle/>
          <a:p>
            <a:r>
              <a:rPr lang="vi-VN" sz="2100" dirty="0">
                <a:solidFill>
                  <a:schemeClr val="bg1"/>
                </a:solidFill>
                <a:latin typeface="Times New Roman" panose="02020603050405020304" pitchFamily="18" charset="0"/>
                <a:cs typeface="Times New Roman" panose="02020603050405020304" pitchFamily="18" charset="0"/>
              </a:rPr>
              <a:t>Với kiến trúc hướng sự kiện này chúng ta có thể liên tưởng tới các ứng dụng di động hoặc các ứng dụng desktop đều được thiết kế với kiến trúc này.</a:t>
            </a:r>
            <a:endParaRPr lang="en-US" altLang="zh-CN" sz="2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TextBox 19">
            <a:extLst>
              <a:ext uri="{FF2B5EF4-FFF2-40B4-BE49-F238E27FC236}">
                <a16:creationId xmlns:a16="http://schemas.microsoft.com/office/drawing/2014/main" id="{24480144-13AD-C3B2-CE92-73F0986099B4}"/>
              </a:ext>
            </a:extLst>
          </p:cNvPr>
          <p:cNvSpPr txBox="1"/>
          <p:nvPr/>
        </p:nvSpPr>
        <p:spPr>
          <a:xfrm>
            <a:off x="812751" y="494075"/>
            <a:ext cx="8351004" cy="584775"/>
          </a:xfrm>
          <a:prstGeom prst="rect">
            <a:avLst/>
          </a:prstGeom>
          <a:noFill/>
        </p:spPr>
        <p:txBody>
          <a:bodyPr wrap="square">
            <a:spAutoFit/>
          </a:bodyPr>
          <a:lstStyle/>
          <a:p>
            <a:r>
              <a:rPr lang="en-US" sz="3200" b="1" i="0" u="none" strike="noStrike" dirty="0">
                <a:solidFill>
                  <a:schemeClr val="bg1"/>
                </a:solidFill>
                <a:effectLst/>
                <a:latin typeface="Times New Roman" panose="02020603050405020304" pitchFamily="18" charset="0"/>
                <a:cs typeface="Times New Roman" panose="02020603050405020304" pitchFamily="18" charset="0"/>
              </a:rPr>
              <a:t>5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mẫu</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kiến</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trúc</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phần</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mềm</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hệ</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thống</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phổ</a:t>
            </a:r>
            <a:r>
              <a:rPr lang="en-US" sz="3200" b="1" i="0" u="none" strike="noStrike" dirty="0">
                <a:solidFill>
                  <a:schemeClr val="bg1"/>
                </a:solidFill>
                <a:effectLst/>
                <a:latin typeface="Times New Roman" panose="02020603050405020304" pitchFamily="18" charset="0"/>
                <a:cs typeface="Times New Roman" panose="02020603050405020304" pitchFamily="18" charset="0"/>
              </a:rPr>
              <a:t> </a:t>
            </a:r>
            <a:r>
              <a:rPr lang="en-US" sz="3200" b="1" i="0" u="none" strike="noStrike" dirty="0" err="1">
                <a:solidFill>
                  <a:schemeClr val="bg1"/>
                </a:solidFill>
                <a:effectLst/>
                <a:latin typeface="Times New Roman" panose="02020603050405020304" pitchFamily="18" charset="0"/>
                <a:cs typeface="Times New Roman" panose="02020603050405020304" pitchFamily="18" charset="0"/>
              </a:rPr>
              <a:t>biến</a:t>
            </a:r>
            <a:endParaRPr lang="en-US"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1+#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0-#ppt_w/2"/>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right)">
                                      <p:cBhvr>
                                        <p:cTn id="35" dur="500"/>
                                        <p:tgtEl>
                                          <p:spTgt spid="13"/>
                                        </p:tgtEl>
                                      </p:cBhvr>
                                    </p:animEffect>
                                  </p:childTnLst>
                                </p:cTn>
                              </p:par>
                            </p:childTnLst>
                          </p:cTn>
                        </p:par>
                        <p:par>
                          <p:cTn id="36" fill="hold">
                            <p:stCondLst>
                              <p:cond delay="2500"/>
                            </p:stCondLst>
                            <p:childTnLst>
                              <p:par>
                                <p:cTn id="37" presetID="2" presetClass="entr" presetSubtype="8"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ppt_x</p:attrName>
                                        </p:attrNameLst>
                                      </p:cBhvr>
                                      <p:tavLst>
                                        <p:tav tm="0">
                                          <p:val>
                                            <p:strVal val="0-#ppt_w/2"/>
                                          </p:val>
                                        </p:tav>
                                        <p:tav tm="100000">
                                          <p:val>
                                            <p:strVal val="#ppt_x"/>
                                          </p:val>
                                        </p:tav>
                                      </p:tavLst>
                                    </p:anim>
                                    <p:anim calcmode="lin" valueType="num">
                                      <p:cBhvr>
                                        <p:cTn id="40" dur="500" fill="hold"/>
                                        <p:tgtEl>
                                          <p:spTgt spid="6"/>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ppt_x</p:attrName>
                                        </p:attrNameLst>
                                      </p:cBhvr>
                                      <p:tavLst>
                                        <p:tav tm="0">
                                          <p:val>
                                            <p:strVal val="1+#ppt_w/2"/>
                                          </p:val>
                                        </p:tav>
                                        <p:tav tm="100000">
                                          <p:val>
                                            <p:strVal val="#ppt_x"/>
                                          </p:val>
                                        </p:tav>
                                      </p:tavLst>
                                    </p:anim>
                                    <p:anim calcmode="lin" valueType="num">
                                      <p:cBhvr>
                                        <p:cTn id="44" dur="500" fill="hold"/>
                                        <p:tgtEl>
                                          <p:spTgt spid="7"/>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16" presetClass="entr" presetSubtype="21"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barn(inVertical)">
                                      <p:cBhvr>
                                        <p:cTn id="48" dur="500"/>
                                        <p:tgtEl>
                                          <p:spTgt spid="2"/>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fltVal val="0"/>
                                          </p:val>
                                        </p:tav>
                                        <p:tav tm="100000">
                                          <p:val>
                                            <p:strVal val="#ppt_h"/>
                                          </p:val>
                                        </p:tav>
                                      </p:tavLst>
                                    </p:anim>
                                    <p:animEffect transition="in" filter="fade">
                                      <p:cBhvr>
                                        <p:cTn id="60" dur="500"/>
                                        <p:tgtEl>
                                          <p:spTgt spid="12"/>
                                        </p:tgtEl>
                                      </p:cBhvr>
                                    </p:animEffect>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right)">
                                      <p:cBhvr>
                                        <p:cTn id="67" dur="500"/>
                                        <p:tgtEl>
                                          <p:spTgt spid="15"/>
                                        </p:tgtEl>
                                      </p:cBhvr>
                                    </p:animEffect>
                                  </p:childTnLst>
                                </p:cTn>
                              </p:par>
                            </p:childTnLst>
                          </p:cTn>
                        </p:par>
                        <p:par>
                          <p:cTn id="68" fill="hold">
                            <p:stCondLst>
                              <p:cond delay="5000"/>
                            </p:stCondLst>
                            <p:childTnLst>
                              <p:par>
                                <p:cTn id="69" presetID="2" presetClass="entr" presetSubtype="8"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ppt_x</p:attrName>
                                        </p:attrNameLst>
                                      </p:cBhvr>
                                      <p:tavLst>
                                        <p:tav tm="0">
                                          <p:val>
                                            <p:strVal val="0-#ppt_w/2"/>
                                          </p:val>
                                        </p:tav>
                                        <p:tav tm="100000">
                                          <p:val>
                                            <p:strVal val="#ppt_x"/>
                                          </p:val>
                                        </p:tav>
                                      </p:tavLst>
                                    </p:anim>
                                    <p:anim calcmode="lin" valueType="num">
                                      <p:cBhvr>
                                        <p:cTn id="72" dur="500" fill="hold"/>
                                        <p:tgtEl>
                                          <p:spTgt spid="16"/>
                                        </p:tgtEl>
                                        <p:attrNameLst>
                                          <p:attrName>ppt_y</p:attrName>
                                        </p:attrNameLst>
                                      </p:cBhvr>
                                      <p:tavLst>
                                        <p:tav tm="0">
                                          <p:val>
                                            <p:strVal val="#ppt_y"/>
                                          </p:val>
                                        </p:tav>
                                        <p:tav tm="100000">
                                          <p:val>
                                            <p:strVal val="#ppt_y"/>
                                          </p:val>
                                        </p:tav>
                                      </p:tavLst>
                                    </p:anim>
                                  </p:childTnLst>
                                </p:cTn>
                              </p:par>
                            </p:childTnLst>
                          </p:cTn>
                        </p:par>
                        <p:par>
                          <p:cTn id="73" fill="hold">
                            <p:stCondLst>
                              <p:cond delay="5500"/>
                            </p:stCondLst>
                            <p:childTnLst>
                              <p:par>
                                <p:cTn id="74" presetID="53" presetClass="entr" presetSubtype="16"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par>
                          <p:cTn id="79" fill="hold">
                            <p:stCondLst>
                              <p:cond delay="6000"/>
                            </p:stCondLst>
                            <p:childTnLst>
                              <p:par>
                                <p:cTn id="80" presetID="2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p:bldP spid="9" grpId="0"/>
      <p:bldP spid="10" grpId="0"/>
      <p:bldP spid="11" grpId="0"/>
      <p:bldP spid="12" grpId="0"/>
      <p:bldP spid="13" grpId="0"/>
      <p:bldP spid="14" grpId="0"/>
      <p:bldP spid="15" grpId="0"/>
      <p:bldP spid="16" grpId="0" bldLvl="0" animBg="1"/>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6717407" y="2357380"/>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106972" y="4517340"/>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7597404" y="2862961"/>
            <a:ext cx="3435428" cy="923330"/>
          </a:xfrm>
          <a:prstGeom prst="rect">
            <a:avLst/>
          </a:prstGeom>
          <a:noFill/>
        </p:spPr>
        <p:txBody>
          <a:bodyPr wrap="none" rtlCol="0">
            <a:spAutoFit/>
          </a:bodyPr>
          <a:lstStyle/>
          <a:p>
            <a:r>
              <a:rPr lang="en-US" altLang="zh-CN" sz="5400" spc="300" dirty="0">
                <a:solidFill>
                  <a:schemeClr val="bg1"/>
                </a:solidFill>
                <a:latin typeface="Yeseva One" panose="00000500000000000000" pitchFamily="2" charset="0"/>
                <a:ea typeface="方正尚酷简体" panose="02000000000000000000" pitchFamily="65" charset="-122"/>
                <a:cs typeface="+mn-ea"/>
                <a:sym typeface="+mn-lt"/>
              </a:rPr>
              <a:t>Thank you</a:t>
            </a:r>
            <a:endParaRPr lang="zh-CN" altLang="en-US" sz="5400" spc="300" dirty="0">
              <a:solidFill>
                <a:schemeClr val="bg1"/>
              </a:solidFill>
              <a:latin typeface="Yeseva One" panose="00000500000000000000" pitchFamily="2" charset="0"/>
              <a:ea typeface="方正尚酷简体" panose="02000000000000000000" pitchFamily="65" charset="-122"/>
              <a:cs typeface="+mn-ea"/>
              <a:sym typeface="+mn-lt"/>
            </a:endParaRPr>
          </a:p>
        </p:txBody>
      </p:sp>
      <p:grpSp>
        <p:nvGrpSpPr>
          <p:cNvPr id="28" name="组合 27"/>
          <p:cNvGrpSpPr/>
          <p:nvPr/>
        </p:nvGrpSpPr>
        <p:grpSpPr>
          <a:xfrm>
            <a:off x="9013669" y="4530141"/>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664111" y="4514853"/>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0981921" y="4511500"/>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323015" y="4542182"/>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6971959" y="4005103"/>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6"/>
                                        </p:tgtEl>
                                        <p:attrNameLst>
                                          <p:attrName>ppt_y</p:attrName>
                                        </p:attrNameLst>
                                      </p:cBhvr>
                                      <p:tavLst>
                                        <p:tav tm="0">
                                          <p:val>
                                            <p:strVal val="#ppt_y"/>
                                          </p:val>
                                        </p:tav>
                                        <p:tav tm="100000">
                                          <p:val>
                                            <p:strVal val="#ppt_y"/>
                                          </p:val>
                                        </p:tav>
                                      </p:tavLst>
                                    </p:anim>
                                    <p:anim calcmode="lin" valueType="num">
                                      <p:cBhvr>
                                        <p:cTn id="16"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6"/>
                                        </p:tgtEl>
                                      </p:cBhvr>
                                    </p:animEffect>
                                  </p:childTnLst>
                                </p:cTn>
                              </p:par>
                            </p:childTnLst>
                          </p:cTn>
                        </p:par>
                        <p:par>
                          <p:cTn id="19" fill="hold">
                            <p:stCondLst>
                              <p:cond delay="1350"/>
                            </p:stCondLst>
                            <p:childTnLst>
                              <p:par>
                                <p:cTn id="20" presetID="16" presetClass="entr" presetSubtype="21"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arn(inVertical)">
                                      <p:cBhvr>
                                        <p:cTn id="22" dur="500"/>
                                        <p:tgtEl>
                                          <p:spTgt spid="52"/>
                                        </p:tgtEl>
                                      </p:cBhvr>
                                    </p:animEffect>
                                  </p:childTnLst>
                                </p:cTn>
                              </p:par>
                              <p:par>
                                <p:cTn id="23" presetID="52"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Scale>
                                      <p:cBhvr>
                                        <p:cTn id="25"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8"/>
                                        </p:tgtEl>
                                        <p:attrNameLst>
                                          <p:attrName>ppt_x</p:attrName>
                                          <p:attrName>ppt_y</p:attrName>
                                        </p:attrNameLst>
                                      </p:cBhvr>
                                    </p:animMotion>
                                    <p:animEffect transition="in" filter="fade">
                                      <p:cBhvr>
                                        <p:cTn id="27" dur="1000"/>
                                        <p:tgtEl>
                                          <p:spTgt spid="28"/>
                                        </p:tgtEl>
                                      </p:cBhvr>
                                    </p:animEffect>
                                  </p:childTnLst>
                                </p:cTn>
                              </p:par>
                              <p:par>
                                <p:cTn id="28" presetID="52" presetClass="entr" presetSubtype="0" fill="hold" nodeType="withEffect">
                                  <p:stCondLst>
                                    <p:cond delay="300"/>
                                  </p:stCondLst>
                                  <p:childTnLst>
                                    <p:set>
                                      <p:cBhvr>
                                        <p:cTn id="29" dur="1" fill="hold">
                                          <p:stCondLst>
                                            <p:cond delay="0"/>
                                          </p:stCondLst>
                                        </p:cTn>
                                        <p:tgtEl>
                                          <p:spTgt spid="35"/>
                                        </p:tgtEl>
                                        <p:attrNameLst>
                                          <p:attrName>style.visibility</p:attrName>
                                        </p:attrNameLst>
                                      </p:cBhvr>
                                      <p:to>
                                        <p:strVal val="visible"/>
                                      </p:to>
                                    </p:set>
                                    <p:animScale>
                                      <p:cBhvr>
                                        <p:cTn id="30"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35"/>
                                        </p:tgtEl>
                                        <p:attrNameLst>
                                          <p:attrName>ppt_x</p:attrName>
                                          <p:attrName>ppt_y</p:attrName>
                                        </p:attrNameLst>
                                      </p:cBhvr>
                                    </p:animMotion>
                                    <p:animEffect transition="in" filter="fade">
                                      <p:cBhvr>
                                        <p:cTn id="32" dur="1000"/>
                                        <p:tgtEl>
                                          <p:spTgt spid="35"/>
                                        </p:tgtEl>
                                      </p:cBhvr>
                                    </p:animEffect>
                                  </p:childTnLst>
                                </p:cTn>
                              </p:par>
                              <p:par>
                                <p:cTn id="33" presetID="52" presetClass="entr" presetSubtype="0" fill="hold" nodeType="withEffect">
                                  <p:stCondLst>
                                    <p:cond delay="450"/>
                                  </p:stCondLst>
                                  <p:childTnLst>
                                    <p:set>
                                      <p:cBhvr>
                                        <p:cTn id="34" dur="1" fill="hold">
                                          <p:stCondLst>
                                            <p:cond delay="0"/>
                                          </p:stCondLst>
                                        </p:cTn>
                                        <p:tgtEl>
                                          <p:spTgt spid="47"/>
                                        </p:tgtEl>
                                        <p:attrNameLst>
                                          <p:attrName>style.visibility</p:attrName>
                                        </p:attrNameLst>
                                      </p:cBhvr>
                                      <p:to>
                                        <p:strVal val="visible"/>
                                      </p:to>
                                    </p:set>
                                    <p:animScale>
                                      <p:cBhvr>
                                        <p:cTn id="35"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47"/>
                                        </p:tgtEl>
                                        <p:attrNameLst>
                                          <p:attrName>ppt_x</p:attrName>
                                          <p:attrName>ppt_y</p:attrName>
                                        </p:attrNameLst>
                                      </p:cBhvr>
                                    </p:animMotion>
                                    <p:animEffect transition="in" filter="fade">
                                      <p:cBhvr>
                                        <p:cTn id="37" dur="1000"/>
                                        <p:tgtEl>
                                          <p:spTgt spid="47"/>
                                        </p:tgtEl>
                                      </p:cBhvr>
                                    </p:animEffect>
                                  </p:childTnLst>
                                </p:cTn>
                              </p:par>
                              <p:par>
                                <p:cTn id="38" presetID="52" presetClass="entr" presetSubtype="0" fill="hold" nodeType="withEffect">
                                  <p:stCondLst>
                                    <p:cond delay="600"/>
                                  </p:stCondLst>
                                  <p:childTnLst>
                                    <p:set>
                                      <p:cBhvr>
                                        <p:cTn id="39" dur="1" fill="hold">
                                          <p:stCondLst>
                                            <p:cond delay="0"/>
                                          </p:stCondLst>
                                        </p:cTn>
                                        <p:tgtEl>
                                          <p:spTgt spid="40"/>
                                        </p:tgtEl>
                                        <p:attrNameLst>
                                          <p:attrName>style.visibility</p:attrName>
                                        </p:attrNameLst>
                                      </p:cBhvr>
                                      <p:to>
                                        <p:strVal val="visible"/>
                                      </p:to>
                                    </p:set>
                                    <p:animScale>
                                      <p:cBhvr>
                                        <p:cTn id="40"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0"/>
                                        </p:tgtEl>
                                        <p:attrNameLst>
                                          <p:attrName>ppt_x</p:attrName>
                                          <p:attrName>ppt_y</p:attrName>
                                        </p:attrNameLst>
                                      </p:cBhvr>
                                    </p:animMotion>
                                    <p:animEffect transition="in" filter="fade">
                                      <p:cBhvr>
                                        <p:cTn id="4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08740" y="2536204"/>
            <a:ext cx="4469239" cy="3196263"/>
            <a:chOff x="1278322" y="5073134"/>
            <a:chExt cx="4239041" cy="3134740"/>
          </a:xfrm>
        </p:grpSpPr>
        <p:sp>
          <p:nvSpPr>
            <p:cNvPr id="18" name="矩形 17"/>
            <p:cNvSpPr/>
            <p:nvPr/>
          </p:nvSpPr>
          <p:spPr>
            <a:xfrm>
              <a:off x="3106598" y="5073134"/>
              <a:ext cx="175216" cy="364905"/>
            </a:xfrm>
            <a:prstGeom prst="rect">
              <a:avLst/>
            </a:prstGeom>
          </p:spPr>
          <p:txBody>
            <a:bodyPr wrap="none">
              <a:spAutoFit/>
            </a:bodyPr>
            <a:lstStyle/>
            <a:p>
              <a:endParaRPr lang="zh-CN" altLang="en-US" sz="19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1278322" y="6068438"/>
              <a:ext cx="4239041" cy="2139436"/>
            </a:xfrm>
            <a:prstGeom prst="rect">
              <a:avLst/>
            </a:prstGeom>
          </p:spPr>
          <p:txBody>
            <a:bodyPr wrap="square">
              <a:spAutoFit/>
            </a:bodyPr>
            <a:lstStyle/>
            <a:p>
              <a:pPr algn="just">
                <a:lnSpc>
                  <a:spcPct val="130000"/>
                </a:lnSpc>
              </a:pPr>
              <a:r>
                <a:rPr lang="vi-VN" sz="2200" b="0" i="0" u="none" strike="noStrike" dirty="0">
                  <a:solidFill>
                    <a:schemeClr val="bg1"/>
                  </a:solidFill>
                  <a:effectLst/>
                  <a:latin typeface="Times New Roman" panose="02020603050405020304" pitchFamily="18" charset="0"/>
                  <a:cs typeface="Times New Roman" panose="02020603050405020304" pitchFamily="18" charset="0"/>
                </a:rPr>
                <a:t>Tiền lương là một vấn đề không hề đơn giản</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Q</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uan hệ giữa doanh nghiệp và người lao động </a:t>
              </a:r>
              <a:r>
                <a:rPr lang="en-US" sz="2200" b="0" i="0" u="none" strike="noStrike" dirty="0" err="1">
                  <a:solidFill>
                    <a:schemeClr val="bg1"/>
                  </a:solidFill>
                  <a:effectLst/>
                  <a:latin typeface="Times New Roman" panose="02020603050405020304" pitchFamily="18" charset="0"/>
                  <a:cs typeface="Times New Roman" panose="02020603050405020304" pitchFamily="18" charset="0"/>
                </a:rPr>
                <a:t>luôn</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tồn tại </a:t>
              </a:r>
              <a:r>
                <a:rPr lang="en-US" sz="2200" b="0" i="0" u="none" strike="noStrike" dirty="0" err="1">
                  <a:solidFill>
                    <a:schemeClr val="bg1"/>
                  </a:solidFill>
                  <a:effectLst/>
                  <a:latin typeface="Times New Roman" panose="02020603050405020304" pitchFamily="18" charset="0"/>
                  <a:cs typeface="Times New Roman" panose="02020603050405020304" pitchFamily="18" charset="0"/>
                </a:rPr>
                <a:t>những</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mâu thuẫn thông qua vấn đề tiền lương. </a:t>
              </a:r>
              <a:endParaRPr lang="zh-CN" altLang="en-US"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20" name="组合 19"/>
          <p:cNvGrpSpPr/>
          <p:nvPr/>
        </p:nvGrpSpPr>
        <p:grpSpPr>
          <a:xfrm>
            <a:off x="2647202" y="440120"/>
            <a:ext cx="7564346" cy="2002633"/>
            <a:chOff x="2911930" y="-445335"/>
            <a:chExt cx="3270599" cy="2255452"/>
          </a:xfrm>
        </p:grpSpPr>
        <p:sp>
          <p:nvSpPr>
            <p:cNvPr id="21" name="矩形 20"/>
            <p:cNvSpPr/>
            <p:nvPr/>
          </p:nvSpPr>
          <p:spPr>
            <a:xfrm>
              <a:off x="3263400" y="1391079"/>
              <a:ext cx="79872" cy="419038"/>
            </a:xfrm>
            <a:prstGeom prst="rect">
              <a:avLst/>
            </a:prstGeom>
          </p:spPr>
          <p:txBody>
            <a:bodyPr wrap="none">
              <a:spAutoFit/>
            </a:bodyPr>
            <a:lstStyle/>
            <a:p>
              <a:pPr algn="r"/>
              <a:endParaRPr lang="zh-CN" altLang="en-US" sz="19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2" name="矩形 21"/>
            <p:cNvSpPr/>
            <p:nvPr/>
          </p:nvSpPr>
          <p:spPr>
            <a:xfrm>
              <a:off x="2911930" y="-445335"/>
              <a:ext cx="3270599" cy="1977438"/>
            </a:xfrm>
            <a:prstGeom prst="rect">
              <a:avLst/>
            </a:prstGeom>
          </p:spPr>
          <p:txBody>
            <a:bodyPr wrap="square">
              <a:spAutoFit/>
            </a:bodyPr>
            <a:lstStyle/>
            <a:p>
              <a:pPr algn="just">
                <a:lnSpc>
                  <a:spcPct val="130000"/>
                </a:lnSpc>
              </a:pPr>
              <a:r>
                <a:rPr lang="vi-VN" sz="2200" b="0" i="0" u="none" strike="noStrike" dirty="0">
                  <a:solidFill>
                    <a:schemeClr val="bg1"/>
                  </a:solidFill>
                  <a:effectLst/>
                  <a:latin typeface="Times New Roman" panose="02020603050405020304" pitchFamily="18" charset="0"/>
                  <a:cs typeface="Times New Roman" panose="02020603050405020304" pitchFamily="18" charset="0"/>
                </a:rPr>
                <a:t>Con người luôn là nguồn lực quan trọng hàng đầu, quyết định sự thành bại của mỗi tổ chức… Doanh nghiệp có kế hoạch kinh doanh</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công nghệ hiện đại đến đâu nếu không có một nguồn nhân lực đủ về số lượng và chất lượng cũng khó có thể thành công.</a:t>
              </a:r>
              <a:endParaRPr lang="zh-CN" altLang="en-US"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27" name="组合 26"/>
          <p:cNvGrpSpPr/>
          <p:nvPr/>
        </p:nvGrpSpPr>
        <p:grpSpPr>
          <a:xfrm>
            <a:off x="7581503" y="3818646"/>
            <a:ext cx="5168507" cy="1726388"/>
            <a:chOff x="4293159" y="1343202"/>
            <a:chExt cx="4902292" cy="1693158"/>
          </a:xfrm>
        </p:grpSpPr>
        <p:sp>
          <p:nvSpPr>
            <p:cNvPr id="25" name="矩形 24"/>
            <p:cNvSpPr/>
            <p:nvPr/>
          </p:nvSpPr>
          <p:spPr>
            <a:xfrm>
              <a:off x="5961292" y="1343202"/>
              <a:ext cx="175216" cy="364905"/>
            </a:xfrm>
            <a:prstGeom prst="rect">
              <a:avLst/>
            </a:prstGeom>
          </p:spPr>
          <p:txBody>
            <a:bodyPr wrap="none">
              <a:spAutoFit/>
            </a:bodyPr>
            <a:lstStyle/>
            <a:p>
              <a:pPr algn="ctr"/>
              <a:endParaRPr lang="zh-CN" altLang="en-US" sz="19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6" name="矩形 25"/>
            <p:cNvSpPr/>
            <p:nvPr/>
          </p:nvSpPr>
          <p:spPr>
            <a:xfrm>
              <a:off x="4293159" y="1343202"/>
              <a:ext cx="4902292" cy="1693158"/>
            </a:xfrm>
            <a:prstGeom prst="rect">
              <a:avLst/>
            </a:prstGeom>
          </p:spPr>
          <p:txBody>
            <a:bodyPr wrap="square">
              <a:spAutoFit/>
            </a:bodyPr>
            <a:lstStyle/>
            <a:p>
              <a:pPr algn="just" rtl="0">
                <a:spcBef>
                  <a:spcPts val="600"/>
                </a:spcBef>
                <a:spcAft>
                  <a:spcPts val="600"/>
                </a:spcAft>
              </a:pPr>
              <a:r>
                <a:rPr lang="en-US" sz="2200" dirty="0">
                  <a:solidFill>
                    <a:schemeClr val="bg1"/>
                  </a:solidFill>
                  <a:latin typeface="Times New Roman" panose="02020603050405020304" pitchFamily="18" charset="0"/>
                  <a:cs typeface="Times New Roman" panose="02020603050405020304" pitchFamily="18" charset="0"/>
                </a:rPr>
                <a:t>C</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ông tác quản lý nhân sự, tiền lương là một lĩnh vực cần thiết và quan trọng đối với doanh nghiệp.</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200" dirty="0">
                  <a:solidFill>
                    <a:schemeClr val="bg1"/>
                  </a:solidFill>
                  <a:latin typeface="Times New Roman" panose="02020603050405020304" pitchFamily="18" charset="0"/>
                  <a:cs typeface="Times New Roman" panose="02020603050405020304" pitchFamily="18" charset="0"/>
                </a:rPr>
                <a:t>V</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ì thế đề tài “Quản lý nhân sự - Tiền lương cán bộ” </a:t>
              </a:r>
              <a:r>
                <a:rPr lang="en-US" sz="2200" b="0" i="0" u="none" strike="noStrike" dirty="0" err="1">
                  <a:solidFill>
                    <a:schemeClr val="bg1"/>
                  </a:solidFill>
                  <a:effectLst/>
                  <a:latin typeface="Times New Roman" panose="02020603050405020304" pitchFamily="18" charset="0"/>
                  <a:cs typeface="Times New Roman" panose="02020603050405020304" pitchFamily="18" charset="0"/>
                </a:rPr>
                <a:t>cần</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200" b="0" i="0" u="none" strike="noStrike" dirty="0" err="1">
                  <a:solidFill>
                    <a:schemeClr val="bg1"/>
                  </a:solidFill>
                  <a:effectLst/>
                  <a:latin typeface="Times New Roman" panose="02020603050405020304" pitchFamily="18" charset="0"/>
                  <a:cs typeface="Times New Roman" panose="02020603050405020304" pitchFamily="18" charset="0"/>
                </a:rPr>
                <a:t>được</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 </a:t>
              </a:r>
              <a:r>
                <a:rPr lang="vi-VN" sz="2200" b="0" i="0" u="none" strike="noStrike" dirty="0">
                  <a:solidFill>
                    <a:schemeClr val="bg1"/>
                  </a:solidFill>
                  <a:effectLst/>
                  <a:latin typeface="Times New Roman" panose="02020603050405020304" pitchFamily="18" charset="0"/>
                  <a:cs typeface="Times New Roman" panose="02020603050405020304" pitchFamily="18" charset="0"/>
                </a:rPr>
                <a:t>giải quyết tốt</a:t>
              </a:r>
              <a:r>
                <a:rPr lang="en-US" sz="2200" b="0" i="0" u="none" strike="noStrike" dirty="0">
                  <a:solidFill>
                    <a:schemeClr val="bg1"/>
                  </a:solidFill>
                  <a:effectLst/>
                  <a:latin typeface="Times New Roman" panose="02020603050405020304" pitchFamily="18" charset="0"/>
                  <a:cs typeface="Times New Roman" panose="02020603050405020304" pitchFamily="18" charset="0"/>
                </a:rPr>
                <a:t>.</a:t>
              </a:r>
              <a:endParaRPr lang="zh-CN" altLang="en-US"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4" name="组合 3"/>
          <p:cNvGrpSpPr/>
          <p:nvPr/>
        </p:nvGrpSpPr>
        <p:grpSpPr>
          <a:xfrm>
            <a:off x="5116651" y="2230130"/>
            <a:ext cx="1820745" cy="1141889"/>
            <a:chOff x="5185420" y="3217000"/>
            <a:chExt cx="1726964" cy="1119909"/>
          </a:xfrm>
        </p:grpSpPr>
        <p:sp>
          <p:nvSpPr>
            <p:cNvPr id="13" name="Freeform 5"/>
            <p:cNvSpPr/>
            <p:nvPr/>
          </p:nvSpPr>
          <p:spPr bwMode="auto">
            <a:xfrm rot="10800000">
              <a:off x="5185420" y="3217000"/>
              <a:ext cx="1726964" cy="1119909"/>
            </a:xfrm>
            <a:custGeom>
              <a:avLst/>
              <a:gdLst>
                <a:gd name="T0" fmla="*/ 101 w 349"/>
                <a:gd name="T1" fmla="*/ 132 h 227"/>
                <a:gd name="T2" fmla="*/ 136 w 349"/>
                <a:gd name="T3" fmla="*/ 117 h 227"/>
                <a:gd name="T4" fmla="*/ 161 w 349"/>
                <a:gd name="T5" fmla="*/ 71 h 227"/>
                <a:gd name="T6" fmla="*/ 313 w 349"/>
                <a:gd name="T7" fmla="*/ 12 h 227"/>
                <a:gd name="T8" fmla="*/ 329 w 349"/>
                <a:gd name="T9" fmla="*/ 3 h 227"/>
                <a:gd name="T10" fmla="*/ 345 w 349"/>
                <a:gd name="T11" fmla="*/ 3 h 227"/>
                <a:gd name="T12" fmla="*/ 348 w 349"/>
                <a:gd name="T13" fmla="*/ 18 h 227"/>
                <a:gd name="T14" fmla="*/ 329 w 349"/>
                <a:gd name="T15" fmla="*/ 68 h 227"/>
                <a:gd name="T16" fmla="*/ 249 w 349"/>
                <a:gd name="T17" fmla="*/ 190 h 227"/>
                <a:gd name="T18" fmla="*/ 223 w 349"/>
                <a:gd name="T19" fmla="*/ 196 h 227"/>
                <a:gd name="T20" fmla="*/ 201 w 349"/>
                <a:gd name="T21" fmla="*/ 195 h 227"/>
                <a:gd name="T22" fmla="*/ 192 w 349"/>
                <a:gd name="T23" fmla="*/ 199 h 227"/>
                <a:gd name="T24" fmla="*/ 24 w 349"/>
                <a:gd name="T25" fmla="*/ 144 h 227"/>
                <a:gd name="T26" fmla="*/ 24 w 349"/>
                <a:gd name="T27" fmla="*/ 50 h 227"/>
                <a:gd name="T28" fmla="*/ 52 w 349"/>
                <a:gd name="T29" fmla="*/ 46 h 227"/>
                <a:gd name="T30" fmla="*/ 100 w 349"/>
                <a:gd name="T31" fmla="*/ 88 h 227"/>
                <a:gd name="T32" fmla="*/ 107 w 349"/>
                <a:gd name="T33" fmla="*/ 117 h 227"/>
                <a:gd name="T34" fmla="*/ 101 w 349"/>
                <a:gd name="T35" fmla="*/ 1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27">
                  <a:moveTo>
                    <a:pt x="101" y="132"/>
                  </a:moveTo>
                  <a:cubicBezTo>
                    <a:pt x="115" y="126"/>
                    <a:pt x="126" y="121"/>
                    <a:pt x="136" y="117"/>
                  </a:cubicBezTo>
                  <a:cubicBezTo>
                    <a:pt x="122" y="80"/>
                    <a:pt x="122" y="80"/>
                    <a:pt x="161" y="71"/>
                  </a:cubicBezTo>
                  <a:cubicBezTo>
                    <a:pt x="215" y="60"/>
                    <a:pt x="266" y="40"/>
                    <a:pt x="313" y="12"/>
                  </a:cubicBezTo>
                  <a:cubicBezTo>
                    <a:pt x="318" y="9"/>
                    <a:pt x="323" y="5"/>
                    <a:pt x="329" y="3"/>
                  </a:cubicBezTo>
                  <a:cubicBezTo>
                    <a:pt x="334" y="1"/>
                    <a:pt x="342" y="0"/>
                    <a:pt x="345" y="3"/>
                  </a:cubicBezTo>
                  <a:cubicBezTo>
                    <a:pt x="348" y="5"/>
                    <a:pt x="349" y="13"/>
                    <a:pt x="348" y="18"/>
                  </a:cubicBezTo>
                  <a:cubicBezTo>
                    <a:pt x="342" y="35"/>
                    <a:pt x="338" y="53"/>
                    <a:pt x="329" y="68"/>
                  </a:cubicBezTo>
                  <a:cubicBezTo>
                    <a:pt x="303" y="110"/>
                    <a:pt x="276" y="150"/>
                    <a:pt x="249" y="190"/>
                  </a:cubicBezTo>
                  <a:cubicBezTo>
                    <a:pt x="243" y="200"/>
                    <a:pt x="235" y="201"/>
                    <a:pt x="223" y="196"/>
                  </a:cubicBezTo>
                  <a:cubicBezTo>
                    <a:pt x="217" y="193"/>
                    <a:pt x="209" y="195"/>
                    <a:pt x="201" y="195"/>
                  </a:cubicBezTo>
                  <a:cubicBezTo>
                    <a:pt x="198" y="195"/>
                    <a:pt x="195" y="197"/>
                    <a:pt x="192" y="199"/>
                  </a:cubicBezTo>
                  <a:cubicBezTo>
                    <a:pt x="133" y="227"/>
                    <a:pt x="76" y="216"/>
                    <a:pt x="24" y="144"/>
                  </a:cubicBezTo>
                  <a:cubicBezTo>
                    <a:pt x="0" y="110"/>
                    <a:pt x="8" y="81"/>
                    <a:pt x="24" y="50"/>
                  </a:cubicBezTo>
                  <a:cubicBezTo>
                    <a:pt x="32" y="33"/>
                    <a:pt x="38" y="33"/>
                    <a:pt x="52" y="46"/>
                  </a:cubicBezTo>
                  <a:cubicBezTo>
                    <a:pt x="68" y="60"/>
                    <a:pt x="83" y="75"/>
                    <a:pt x="100" y="88"/>
                  </a:cubicBezTo>
                  <a:cubicBezTo>
                    <a:pt x="111" y="97"/>
                    <a:pt x="117" y="104"/>
                    <a:pt x="107" y="117"/>
                  </a:cubicBezTo>
                  <a:cubicBezTo>
                    <a:pt x="105" y="120"/>
                    <a:pt x="104" y="124"/>
                    <a:pt x="101" y="132"/>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1" name="Freeform 172"/>
            <p:cNvSpPr>
              <a:spLocks noChangeAspect="1" noEditPoints="1"/>
            </p:cNvSpPr>
            <p:nvPr/>
          </p:nvSpPr>
          <p:spPr bwMode="auto">
            <a:xfrm>
              <a:off x="5722714" y="3561367"/>
              <a:ext cx="243746" cy="25898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 name="组合 2"/>
          <p:cNvGrpSpPr/>
          <p:nvPr/>
        </p:nvGrpSpPr>
        <p:grpSpPr>
          <a:xfrm>
            <a:off x="6206339" y="3115289"/>
            <a:ext cx="1299351" cy="1779533"/>
            <a:chOff x="6218981" y="4035998"/>
            <a:chExt cx="1232425" cy="1745280"/>
          </a:xfrm>
        </p:grpSpPr>
        <p:sp>
          <p:nvSpPr>
            <p:cNvPr id="15" name="Freeform 7"/>
            <p:cNvSpPr/>
            <p:nvPr/>
          </p:nvSpPr>
          <p:spPr bwMode="auto">
            <a:xfrm rot="10800000">
              <a:off x="6218981" y="4035998"/>
              <a:ext cx="1232425" cy="1745280"/>
            </a:xfrm>
            <a:custGeom>
              <a:avLst/>
              <a:gdLst>
                <a:gd name="T0" fmla="*/ 129 w 249"/>
                <a:gd name="T1" fmla="*/ 78 h 354"/>
                <a:gd name="T2" fmla="*/ 123 w 249"/>
                <a:gd name="T3" fmla="*/ 116 h 354"/>
                <a:gd name="T4" fmla="*/ 128 w 249"/>
                <a:gd name="T5" fmla="*/ 120 h 354"/>
                <a:gd name="T6" fmla="*/ 149 w 249"/>
                <a:gd name="T7" fmla="*/ 157 h 354"/>
                <a:gd name="T8" fmla="*/ 113 w 249"/>
                <a:gd name="T9" fmla="*/ 326 h 354"/>
                <a:gd name="T10" fmla="*/ 113 w 249"/>
                <a:gd name="T11" fmla="*/ 337 h 354"/>
                <a:gd name="T12" fmla="*/ 105 w 249"/>
                <a:gd name="T13" fmla="*/ 354 h 354"/>
                <a:gd name="T14" fmla="*/ 89 w 249"/>
                <a:gd name="T15" fmla="*/ 346 h 354"/>
                <a:gd name="T16" fmla="*/ 21 w 249"/>
                <a:gd name="T17" fmla="*/ 229 h 354"/>
                <a:gd name="T18" fmla="*/ 2 w 249"/>
                <a:gd name="T19" fmla="*/ 170 h 354"/>
                <a:gd name="T20" fmla="*/ 10 w 249"/>
                <a:gd name="T21" fmla="*/ 147 h 354"/>
                <a:gd name="T22" fmla="*/ 24 w 249"/>
                <a:gd name="T23" fmla="*/ 123 h 354"/>
                <a:gd name="T24" fmla="*/ 143 w 249"/>
                <a:gd name="T25" fmla="*/ 9 h 354"/>
                <a:gd name="T26" fmla="*/ 238 w 249"/>
                <a:gd name="T27" fmla="*/ 56 h 354"/>
                <a:gd name="T28" fmla="*/ 224 w 249"/>
                <a:gd name="T29" fmla="*/ 85 h 354"/>
                <a:gd name="T30" fmla="*/ 182 w 249"/>
                <a:gd name="T31" fmla="*/ 95 h 354"/>
                <a:gd name="T32" fmla="*/ 129 w 249"/>
                <a:gd name="T33" fmla="*/ 7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354">
                  <a:moveTo>
                    <a:pt x="129" y="78"/>
                  </a:moveTo>
                  <a:cubicBezTo>
                    <a:pt x="127" y="94"/>
                    <a:pt x="125" y="105"/>
                    <a:pt x="123" y="116"/>
                  </a:cubicBezTo>
                  <a:cubicBezTo>
                    <a:pt x="126" y="118"/>
                    <a:pt x="127" y="119"/>
                    <a:pt x="128" y="120"/>
                  </a:cubicBezTo>
                  <a:cubicBezTo>
                    <a:pt x="163" y="124"/>
                    <a:pt x="163" y="124"/>
                    <a:pt x="149" y="157"/>
                  </a:cubicBezTo>
                  <a:cubicBezTo>
                    <a:pt x="127" y="211"/>
                    <a:pt x="115" y="267"/>
                    <a:pt x="113" y="326"/>
                  </a:cubicBezTo>
                  <a:cubicBezTo>
                    <a:pt x="113" y="330"/>
                    <a:pt x="114" y="334"/>
                    <a:pt x="113" y="337"/>
                  </a:cubicBezTo>
                  <a:cubicBezTo>
                    <a:pt x="111" y="343"/>
                    <a:pt x="108" y="349"/>
                    <a:pt x="105" y="354"/>
                  </a:cubicBezTo>
                  <a:cubicBezTo>
                    <a:pt x="99" y="351"/>
                    <a:pt x="92" y="350"/>
                    <a:pt x="89" y="346"/>
                  </a:cubicBezTo>
                  <a:cubicBezTo>
                    <a:pt x="65" y="307"/>
                    <a:pt x="42" y="269"/>
                    <a:pt x="21" y="229"/>
                  </a:cubicBezTo>
                  <a:cubicBezTo>
                    <a:pt x="11" y="211"/>
                    <a:pt x="6" y="190"/>
                    <a:pt x="2" y="170"/>
                  </a:cubicBezTo>
                  <a:cubicBezTo>
                    <a:pt x="0" y="163"/>
                    <a:pt x="6" y="154"/>
                    <a:pt x="10" y="147"/>
                  </a:cubicBezTo>
                  <a:cubicBezTo>
                    <a:pt x="14" y="139"/>
                    <a:pt x="23" y="131"/>
                    <a:pt x="24" y="123"/>
                  </a:cubicBezTo>
                  <a:cubicBezTo>
                    <a:pt x="36" y="50"/>
                    <a:pt x="60" y="26"/>
                    <a:pt x="143" y="9"/>
                  </a:cubicBezTo>
                  <a:cubicBezTo>
                    <a:pt x="187" y="0"/>
                    <a:pt x="218" y="18"/>
                    <a:pt x="238" y="56"/>
                  </a:cubicBezTo>
                  <a:cubicBezTo>
                    <a:pt x="249" y="76"/>
                    <a:pt x="246" y="81"/>
                    <a:pt x="224" y="85"/>
                  </a:cubicBezTo>
                  <a:cubicBezTo>
                    <a:pt x="210" y="88"/>
                    <a:pt x="196" y="91"/>
                    <a:pt x="182" y="95"/>
                  </a:cubicBezTo>
                  <a:cubicBezTo>
                    <a:pt x="151" y="105"/>
                    <a:pt x="152" y="105"/>
                    <a:pt x="129" y="78"/>
                  </a:cubicBezTo>
                  <a:close/>
                </a:path>
              </a:pathLst>
            </a:cu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32" name="组合 31"/>
            <p:cNvGrpSpPr>
              <a:grpSpLocks noChangeAspect="1"/>
            </p:cNvGrpSpPr>
            <p:nvPr/>
          </p:nvGrpSpPr>
          <p:grpSpPr>
            <a:xfrm>
              <a:off x="6936505" y="4759878"/>
              <a:ext cx="293248" cy="249518"/>
              <a:chOff x="7909299" y="3772690"/>
              <a:chExt cx="667095" cy="567616"/>
            </a:xfrm>
            <a:solidFill>
              <a:schemeClr val="bg1"/>
            </a:solidFill>
          </p:grpSpPr>
          <p:sp>
            <p:nvSpPr>
              <p:cNvPr id="33"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4"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grpSp>
        <p:nvGrpSpPr>
          <p:cNvPr id="2" name="组合 1"/>
          <p:cNvGrpSpPr/>
          <p:nvPr/>
        </p:nvGrpSpPr>
        <p:grpSpPr>
          <a:xfrm>
            <a:off x="4647668" y="3524942"/>
            <a:ext cx="1641431" cy="1414021"/>
            <a:chOff x="4740594" y="4436340"/>
            <a:chExt cx="1556885" cy="1386804"/>
          </a:xfrm>
        </p:grpSpPr>
        <p:sp>
          <p:nvSpPr>
            <p:cNvPr id="14" name="Freeform 6"/>
            <p:cNvSpPr/>
            <p:nvPr/>
          </p:nvSpPr>
          <p:spPr bwMode="auto">
            <a:xfrm rot="10800000">
              <a:off x="4740594" y="4436340"/>
              <a:ext cx="1556885" cy="1386804"/>
            </a:xfrm>
            <a:custGeom>
              <a:avLst/>
              <a:gdLst>
                <a:gd name="T0" fmla="*/ 227 w 315"/>
                <a:gd name="T1" fmla="*/ 173 h 281"/>
                <a:gd name="T2" fmla="*/ 212 w 315"/>
                <a:gd name="T3" fmla="*/ 160 h 281"/>
                <a:gd name="T4" fmla="*/ 188 w 315"/>
                <a:gd name="T5" fmla="*/ 164 h 281"/>
                <a:gd name="T6" fmla="*/ 160 w 315"/>
                <a:gd name="T7" fmla="*/ 165 h 281"/>
                <a:gd name="T8" fmla="*/ 17 w 315"/>
                <a:gd name="T9" fmla="*/ 40 h 281"/>
                <a:gd name="T10" fmla="*/ 0 w 315"/>
                <a:gd name="T11" fmla="*/ 22 h 281"/>
                <a:gd name="T12" fmla="*/ 22 w 315"/>
                <a:gd name="T13" fmla="*/ 11 h 281"/>
                <a:gd name="T14" fmla="*/ 208 w 315"/>
                <a:gd name="T15" fmla="*/ 18 h 281"/>
                <a:gd name="T16" fmla="*/ 226 w 315"/>
                <a:gd name="T17" fmla="*/ 35 h 281"/>
                <a:gd name="T18" fmla="*/ 243 w 315"/>
                <a:gd name="T19" fmla="*/ 61 h 281"/>
                <a:gd name="T20" fmla="*/ 277 w 315"/>
                <a:gd name="T21" fmla="*/ 235 h 281"/>
                <a:gd name="T22" fmla="*/ 193 w 315"/>
                <a:gd name="T23" fmla="*/ 281 h 281"/>
                <a:gd name="T24" fmla="*/ 178 w 315"/>
                <a:gd name="T25" fmla="*/ 261 h 281"/>
                <a:gd name="T26" fmla="*/ 193 w 315"/>
                <a:gd name="T27" fmla="*/ 194 h 281"/>
                <a:gd name="T28" fmla="*/ 227 w 315"/>
                <a:gd name="T29" fmla="*/ 17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5" h="281">
                  <a:moveTo>
                    <a:pt x="227" y="173"/>
                  </a:moveTo>
                  <a:cubicBezTo>
                    <a:pt x="221" y="167"/>
                    <a:pt x="217" y="164"/>
                    <a:pt x="212" y="160"/>
                  </a:cubicBezTo>
                  <a:cubicBezTo>
                    <a:pt x="202" y="150"/>
                    <a:pt x="195" y="150"/>
                    <a:pt x="188" y="164"/>
                  </a:cubicBezTo>
                  <a:cubicBezTo>
                    <a:pt x="179" y="181"/>
                    <a:pt x="172" y="181"/>
                    <a:pt x="160" y="165"/>
                  </a:cubicBezTo>
                  <a:cubicBezTo>
                    <a:pt x="121" y="114"/>
                    <a:pt x="72" y="73"/>
                    <a:pt x="17" y="40"/>
                  </a:cubicBezTo>
                  <a:cubicBezTo>
                    <a:pt x="10" y="36"/>
                    <a:pt x="6" y="28"/>
                    <a:pt x="0" y="22"/>
                  </a:cubicBezTo>
                  <a:cubicBezTo>
                    <a:pt x="7" y="18"/>
                    <a:pt x="14" y="12"/>
                    <a:pt x="22" y="11"/>
                  </a:cubicBezTo>
                  <a:cubicBezTo>
                    <a:pt x="84" y="0"/>
                    <a:pt x="146" y="2"/>
                    <a:pt x="208" y="18"/>
                  </a:cubicBezTo>
                  <a:cubicBezTo>
                    <a:pt x="215" y="20"/>
                    <a:pt x="221" y="28"/>
                    <a:pt x="226" y="35"/>
                  </a:cubicBezTo>
                  <a:cubicBezTo>
                    <a:pt x="233" y="43"/>
                    <a:pt x="235" y="56"/>
                    <a:pt x="243" y="61"/>
                  </a:cubicBezTo>
                  <a:cubicBezTo>
                    <a:pt x="295" y="97"/>
                    <a:pt x="315" y="152"/>
                    <a:pt x="277" y="235"/>
                  </a:cubicBezTo>
                  <a:cubicBezTo>
                    <a:pt x="259" y="274"/>
                    <a:pt x="230" y="281"/>
                    <a:pt x="193" y="281"/>
                  </a:cubicBezTo>
                  <a:cubicBezTo>
                    <a:pt x="179" y="281"/>
                    <a:pt x="174" y="276"/>
                    <a:pt x="178" y="261"/>
                  </a:cubicBezTo>
                  <a:cubicBezTo>
                    <a:pt x="184" y="239"/>
                    <a:pt x="190" y="216"/>
                    <a:pt x="193" y="194"/>
                  </a:cubicBezTo>
                  <a:cubicBezTo>
                    <a:pt x="196" y="173"/>
                    <a:pt x="213" y="180"/>
                    <a:pt x="227" y="173"/>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35" name="组合 34"/>
            <p:cNvGrpSpPr/>
            <p:nvPr/>
          </p:nvGrpSpPr>
          <p:grpSpPr>
            <a:xfrm>
              <a:off x="5377065" y="5317740"/>
              <a:ext cx="277069" cy="277339"/>
              <a:chOff x="5240338" y="2657475"/>
              <a:chExt cx="1630363" cy="1631951"/>
            </a:xfrm>
            <a:solidFill>
              <a:schemeClr val="bg1"/>
            </a:solidFill>
          </p:grpSpPr>
          <p:sp>
            <p:nvSpPr>
              <p:cNvPr id="36" name="Freeform 5"/>
              <p:cNvSpPr/>
              <p:nvPr/>
            </p:nvSpPr>
            <p:spPr bwMode="auto">
              <a:xfrm>
                <a:off x="5240338" y="2735263"/>
                <a:ext cx="1552575" cy="1554163"/>
              </a:xfrm>
              <a:custGeom>
                <a:avLst/>
                <a:gdLst>
                  <a:gd name="T0" fmla="*/ 391 w 517"/>
                  <a:gd name="T1" fmla="*/ 73 h 519"/>
                  <a:gd name="T2" fmla="*/ 346 w 517"/>
                  <a:gd name="T3" fmla="*/ 101 h 519"/>
                  <a:gd name="T4" fmla="*/ 325 w 517"/>
                  <a:gd name="T5" fmla="*/ 98 h 519"/>
                  <a:gd name="T6" fmla="*/ 122 w 517"/>
                  <a:gd name="T7" fmla="*/ 151 h 519"/>
                  <a:gd name="T8" fmla="*/ 125 w 517"/>
                  <a:gd name="T9" fmla="*/ 369 h 519"/>
                  <a:gd name="T10" fmla="*/ 332 w 517"/>
                  <a:gd name="T11" fmla="*/ 416 h 519"/>
                  <a:gd name="T12" fmla="*/ 421 w 517"/>
                  <a:gd name="T13" fmla="*/ 197 h 519"/>
                  <a:gd name="T14" fmla="*/ 425 w 517"/>
                  <a:gd name="T15" fmla="*/ 155 h 519"/>
                  <a:gd name="T16" fmla="*/ 443 w 517"/>
                  <a:gd name="T17" fmla="*/ 127 h 519"/>
                  <a:gd name="T18" fmla="*/ 444 w 517"/>
                  <a:gd name="T19" fmla="*/ 398 h 519"/>
                  <a:gd name="T20" fmla="*/ 113 w 517"/>
                  <a:gd name="T21" fmla="*/ 438 h 519"/>
                  <a:gd name="T22" fmla="*/ 88 w 517"/>
                  <a:gd name="T23" fmla="*/ 101 h 519"/>
                  <a:gd name="T24" fmla="*/ 391 w 517"/>
                  <a:gd name="T25" fmla="*/ 7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7" h="519">
                    <a:moveTo>
                      <a:pt x="391" y="73"/>
                    </a:moveTo>
                    <a:cubicBezTo>
                      <a:pt x="376" y="83"/>
                      <a:pt x="361" y="93"/>
                      <a:pt x="346" y="101"/>
                    </a:cubicBezTo>
                    <a:cubicBezTo>
                      <a:pt x="340" y="103"/>
                      <a:pt x="331" y="100"/>
                      <a:pt x="325" y="98"/>
                    </a:cubicBezTo>
                    <a:cubicBezTo>
                      <a:pt x="252" y="68"/>
                      <a:pt x="166" y="91"/>
                      <a:pt x="122" y="151"/>
                    </a:cubicBezTo>
                    <a:cubicBezTo>
                      <a:pt x="72" y="219"/>
                      <a:pt x="73" y="305"/>
                      <a:pt x="125" y="369"/>
                    </a:cubicBezTo>
                    <a:cubicBezTo>
                      <a:pt x="174" y="429"/>
                      <a:pt x="261" y="449"/>
                      <a:pt x="332" y="416"/>
                    </a:cubicBezTo>
                    <a:cubicBezTo>
                      <a:pt x="413" y="379"/>
                      <a:pt x="454" y="279"/>
                      <a:pt x="421" y="197"/>
                    </a:cubicBezTo>
                    <a:cubicBezTo>
                      <a:pt x="414" y="181"/>
                      <a:pt x="415" y="169"/>
                      <a:pt x="425" y="155"/>
                    </a:cubicBezTo>
                    <a:cubicBezTo>
                      <a:pt x="432" y="146"/>
                      <a:pt x="437" y="136"/>
                      <a:pt x="443" y="127"/>
                    </a:cubicBezTo>
                    <a:cubicBezTo>
                      <a:pt x="491" y="165"/>
                      <a:pt x="517" y="302"/>
                      <a:pt x="444" y="398"/>
                    </a:cubicBezTo>
                    <a:cubicBezTo>
                      <a:pt x="366" y="501"/>
                      <a:pt x="209" y="519"/>
                      <a:pt x="113" y="438"/>
                    </a:cubicBezTo>
                    <a:cubicBezTo>
                      <a:pt x="0" y="343"/>
                      <a:pt x="9" y="187"/>
                      <a:pt x="88" y="101"/>
                    </a:cubicBezTo>
                    <a:cubicBezTo>
                      <a:pt x="181" y="0"/>
                      <a:pt x="336" y="17"/>
                      <a:pt x="391"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7" name="Freeform 6"/>
              <p:cNvSpPr/>
              <p:nvPr/>
            </p:nvSpPr>
            <p:spPr bwMode="auto">
              <a:xfrm>
                <a:off x="5618163" y="3103563"/>
                <a:ext cx="793750" cy="793750"/>
              </a:xfrm>
              <a:custGeom>
                <a:avLst/>
                <a:gdLst>
                  <a:gd name="T0" fmla="*/ 132 w 264"/>
                  <a:gd name="T1" fmla="*/ 265 h 265"/>
                  <a:gd name="T2" fmla="*/ 3 w 264"/>
                  <a:gd name="T3" fmla="*/ 128 h 265"/>
                  <a:gd name="T4" fmla="*/ 141 w 264"/>
                  <a:gd name="T5" fmla="*/ 5 h 265"/>
                  <a:gd name="T6" fmla="*/ 161 w 264"/>
                  <a:gd name="T7" fmla="*/ 8 h 265"/>
                  <a:gd name="T8" fmla="*/ 168 w 264"/>
                  <a:gd name="T9" fmla="*/ 27 h 265"/>
                  <a:gd name="T10" fmla="*/ 156 w 264"/>
                  <a:gd name="T11" fmla="*/ 50 h 265"/>
                  <a:gd name="T12" fmla="*/ 135 w 264"/>
                  <a:gd name="T13" fmla="*/ 63 h 265"/>
                  <a:gd name="T14" fmla="*/ 60 w 264"/>
                  <a:gd name="T15" fmla="*/ 131 h 265"/>
                  <a:gd name="T16" fmla="*/ 124 w 264"/>
                  <a:gd name="T17" fmla="*/ 207 h 265"/>
                  <a:gd name="T18" fmla="*/ 205 w 264"/>
                  <a:gd name="T19" fmla="*/ 136 h 265"/>
                  <a:gd name="T20" fmla="*/ 224 w 264"/>
                  <a:gd name="T21" fmla="*/ 110 h 265"/>
                  <a:gd name="T22" fmla="*/ 226 w 264"/>
                  <a:gd name="T23" fmla="*/ 109 h 265"/>
                  <a:gd name="T24" fmla="*/ 254 w 264"/>
                  <a:gd name="T25" fmla="*/ 97 h 265"/>
                  <a:gd name="T26" fmla="*/ 263 w 264"/>
                  <a:gd name="T27" fmla="*/ 135 h 265"/>
                  <a:gd name="T28" fmla="*/ 132 w 264"/>
                  <a:gd name="T2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265">
                    <a:moveTo>
                      <a:pt x="132" y="265"/>
                    </a:moveTo>
                    <a:cubicBezTo>
                      <a:pt x="57" y="265"/>
                      <a:pt x="0" y="205"/>
                      <a:pt x="3" y="128"/>
                    </a:cubicBezTo>
                    <a:cubicBezTo>
                      <a:pt x="5" y="58"/>
                      <a:pt x="70" y="0"/>
                      <a:pt x="141" y="5"/>
                    </a:cubicBezTo>
                    <a:cubicBezTo>
                      <a:pt x="148" y="6"/>
                      <a:pt x="155" y="7"/>
                      <a:pt x="161" y="8"/>
                    </a:cubicBezTo>
                    <a:cubicBezTo>
                      <a:pt x="173" y="11"/>
                      <a:pt x="175" y="17"/>
                      <a:pt x="168" y="27"/>
                    </a:cubicBezTo>
                    <a:cubicBezTo>
                      <a:pt x="164" y="34"/>
                      <a:pt x="159" y="42"/>
                      <a:pt x="156" y="50"/>
                    </a:cubicBezTo>
                    <a:cubicBezTo>
                      <a:pt x="152" y="60"/>
                      <a:pt x="147" y="63"/>
                      <a:pt x="135" y="63"/>
                    </a:cubicBezTo>
                    <a:cubicBezTo>
                      <a:pt x="94" y="63"/>
                      <a:pt x="63" y="92"/>
                      <a:pt x="60" y="131"/>
                    </a:cubicBezTo>
                    <a:cubicBezTo>
                      <a:pt x="57" y="167"/>
                      <a:pt x="85" y="200"/>
                      <a:pt x="124" y="207"/>
                    </a:cubicBezTo>
                    <a:cubicBezTo>
                      <a:pt x="164" y="214"/>
                      <a:pt x="204" y="180"/>
                      <a:pt x="205" y="136"/>
                    </a:cubicBezTo>
                    <a:cubicBezTo>
                      <a:pt x="205" y="120"/>
                      <a:pt x="209" y="113"/>
                      <a:pt x="224" y="110"/>
                    </a:cubicBezTo>
                    <a:cubicBezTo>
                      <a:pt x="225" y="110"/>
                      <a:pt x="225" y="109"/>
                      <a:pt x="226" y="109"/>
                    </a:cubicBezTo>
                    <a:cubicBezTo>
                      <a:pt x="235" y="105"/>
                      <a:pt x="244" y="101"/>
                      <a:pt x="254" y="97"/>
                    </a:cubicBezTo>
                    <a:cubicBezTo>
                      <a:pt x="257" y="109"/>
                      <a:pt x="263" y="122"/>
                      <a:pt x="263" y="135"/>
                    </a:cubicBezTo>
                    <a:cubicBezTo>
                      <a:pt x="264" y="207"/>
                      <a:pt x="205" y="265"/>
                      <a:pt x="132" y="2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Freeform 7"/>
              <p:cNvSpPr/>
              <p:nvPr/>
            </p:nvSpPr>
            <p:spPr bwMode="auto">
              <a:xfrm>
                <a:off x="6018213" y="2657475"/>
                <a:ext cx="852488" cy="850900"/>
              </a:xfrm>
              <a:custGeom>
                <a:avLst/>
                <a:gdLst>
                  <a:gd name="T0" fmla="*/ 0 w 284"/>
                  <a:gd name="T1" fmla="*/ 280 h 284"/>
                  <a:gd name="T2" fmla="*/ 10 w 284"/>
                  <a:gd name="T3" fmla="*/ 266 h 284"/>
                  <a:gd name="T4" fmla="*/ 31 w 284"/>
                  <a:gd name="T5" fmla="*/ 214 h 284"/>
                  <a:gd name="T6" fmla="*/ 68 w 284"/>
                  <a:gd name="T7" fmla="*/ 156 h 284"/>
                  <a:gd name="T8" fmla="*/ 165 w 284"/>
                  <a:gd name="T9" fmla="*/ 97 h 284"/>
                  <a:gd name="T10" fmla="*/ 186 w 284"/>
                  <a:gd name="T11" fmla="*/ 62 h 284"/>
                  <a:gd name="T12" fmla="*/ 186 w 284"/>
                  <a:gd name="T13" fmla="*/ 41 h 284"/>
                  <a:gd name="T14" fmla="*/ 216 w 284"/>
                  <a:gd name="T15" fmla="*/ 2 h 284"/>
                  <a:gd name="T16" fmla="*/ 249 w 284"/>
                  <a:gd name="T17" fmla="*/ 34 h 284"/>
                  <a:gd name="T18" fmla="*/ 282 w 284"/>
                  <a:gd name="T19" fmla="*/ 68 h 284"/>
                  <a:gd name="T20" fmla="*/ 243 w 284"/>
                  <a:gd name="T21" fmla="*/ 97 h 284"/>
                  <a:gd name="T22" fmla="*/ 175 w 284"/>
                  <a:gd name="T23" fmla="*/ 142 h 284"/>
                  <a:gd name="T24" fmla="*/ 102 w 284"/>
                  <a:gd name="T25" fmla="*/ 240 h 284"/>
                  <a:gd name="T26" fmla="*/ 69 w 284"/>
                  <a:gd name="T27" fmla="*/ 253 h 284"/>
                  <a:gd name="T28" fmla="*/ 19 w 284"/>
                  <a:gd name="T29" fmla="*/ 273 h 284"/>
                  <a:gd name="T30" fmla="*/ 4 w 284"/>
                  <a:gd name="T31" fmla="*/ 284 h 284"/>
                  <a:gd name="T32" fmla="*/ 0 w 284"/>
                  <a:gd name="T33" fmla="*/ 2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280"/>
                    </a:moveTo>
                    <a:cubicBezTo>
                      <a:pt x="4" y="275"/>
                      <a:pt x="6" y="270"/>
                      <a:pt x="10" y="266"/>
                    </a:cubicBezTo>
                    <a:cubicBezTo>
                      <a:pt x="23" y="251"/>
                      <a:pt x="31" y="236"/>
                      <a:pt x="31" y="214"/>
                    </a:cubicBezTo>
                    <a:cubicBezTo>
                      <a:pt x="31" y="189"/>
                      <a:pt x="48" y="169"/>
                      <a:pt x="68" y="156"/>
                    </a:cubicBezTo>
                    <a:cubicBezTo>
                      <a:pt x="100" y="134"/>
                      <a:pt x="132" y="115"/>
                      <a:pt x="165" y="97"/>
                    </a:cubicBezTo>
                    <a:cubicBezTo>
                      <a:pt x="180" y="89"/>
                      <a:pt x="188" y="79"/>
                      <a:pt x="186" y="62"/>
                    </a:cubicBezTo>
                    <a:cubicBezTo>
                      <a:pt x="185" y="55"/>
                      <a:pt x="185" y="48"/>
                      <a:pt x="186" y="41"/>
                    </a:cubicBezTo>
                    <a:cubicBezTo>
                      <a:pt x="187" y="17"/>
                      <a:pt x="198" y="4"/>
                      <a:pt x="216" y="2"/>
                    </a:cubicBezTo>
                    <a:cubicBezTo>
                      <a:pt x="234" y="0"/>
                      <a:pt x="243" y="9"/>
                      <a:pt x="249" y="34"/>
                    </a:cubicBezTo>
                    <a:cubicBezTo>
                      <a:pt x="274" y="40"/>
                      <a:pt x="284" y="50"/>
                      <a:pt x="282" y="68"/>
                    </a:cubicBezTo>
                    <a:cubicBezTo>
                      <a:pt x="280" y="86"/>
                      <a:pt x="266" y="100"/>
                      <a:pt x="243" y="97"/>
                    </a:cubicBezTo>
                    <a:cubicBezTo>
                      <a:pt x="205" y="92"/>
                      <a:pt x="189" y="111"/>
                      <a:pt x="175" y="142"/>
                    </a:cubicBezTo>
                    <a:cubicBezTo>
                      <a:pt x="159" y="181"/>
                      <a:pt x="137" y="215"/>
                      <a:pt x="102" y="240"/>
                    </a:cubicBezTo>
                    <a:cubicBezTo>
                      <a:pt x="92" y="246"/>
                      <a:pt x="80" y="253"/>
                      <a:pt x="69" y="253"/>
                    </a:cubicBezTo>
                    <a:cubicBezTo>
                      <a:pt x="49" y="252"/>
                      <a:pt x="33" y="259"/>
                      <a:pt x="19" y="273"/>
                    </a:cubicBezTo>
                    <a:cubicBezTo>
                      <a:pt x="15" y="277"/>
                      <a:pt x="9" y="280"/>
                      <a:pt x="4" y="284"/>
                    </a:cubicBezTo>
                    <a:cubicBezTo>
                      <a:pt x="3" y="283"/>
                      <a:pt x="1" y="281"/>
                      <a:pt x="0" y="2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9" name="Freeform 8"/>
              <p:cNvSpPr/>
              <p:nvPr/>
            </p:nvSpPr>
            <p:spPr bwMode="auto">
              <a:xfrm>
                <a:off x="5907088" y="3403600"/>
                <a:ext cx="222250" cy="219075"/>
              </a:xfrm>
              <a:custGeom>
                <a:avLst/>
                <a:gdLst>
                  <a:gd name="T0" fmla="*/ 39 w 74"/>
                  <a:gd name="T1" fmla="*/ 3 h 73"/>
                  <a:gd name="T2" fmla="*/ 30 w 74"/>
                  <a:gd name="T3" fmla="*/ 43 h 73"/>
                  <a:gd name="T4" fmla="*/ 69 w 74"/>
                  <a:gd name="T5" fmla="*/ 35 h 73"/>
                  <a:gd name="T6" fmla="*/ 58 w 74"/>
                  <a:gd name="T7" fmla="*/ 62 h 73"/>
                  <a:gd name="T8" fmla="*/ 15 w 74"/>
                  <a:gd name="T9" fmla="*/ 63 h 73"/>
                  <a:gd name="T10" fmla="*/ 6 w 74"/>
                  <a:gd name="T11" fmla="*/ 21 h 73"/>
                  <a:gd name="T12" fmla="*/ 39 w 74"/>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39" y="3"/>
                    </a:moveTo>
                    <a:cubicBezTo>
                      <a:pt x="40" y="19"/>
                      <a:pt x="14" y="29"/>
                      <a:pt x="30" y="43"/>
                    </a:cubicBezTo>
                    <a:cubicBezTo>
                      <a:pt x="37" y="48"/>
                      <a:pt x="54" y="38"/>
                      <a:pt x="69" y="35"/>
                    </a:cubicBezTo>
                    <a:cubicBezTo>
                      <a:pt x="74" y="46"/>
                      <a:pt x="68" y="56"/>
                      <a:pt x="58" y="62"/>
                    </a:cubicBezTo>
                    <a:cubicBezTo>
                      <a:pt x="44" y="72"/>
                      <a:pt x="29" y="73"/>
                      <a:pt x="15" y="63"/>
                    </a:cubicBezTo>
                    <a:cubicBezTo>
                      <a:pt x="1" y="52"/>
                      <a:pt x="0" y="36"/>
                      <a:pt x="6" y="21"/>
                    </a:cubicBezTo>
                    <a:cubicBezTo>
                      <a:pt x="11" y="7"/>
                      <a:pt x="22" y="0"/>
                      <a:pt x="3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0"/>
          <p:cNvGrpSpPr/>
          <p:nvPr/>
        </p:nvGrpSpPr>
        <p:grpSpPr>
          <a:xfrm>
            <a:off x="11593468" y="1566644"/>
            <a:ext cx="529862" cy="5086252"/>
            <a:chOff x="10994103" y="1484783"/>
            <a:chExt cx="502571" cy="4824537"/>
          </a:xfrm>
        </p:grpSpPr>
        <p:sp>
          <p:nvSpPr>
            <p:cNvPr id="54" name="等腰三角形 6"/>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5" name="直接连接符 54"/>
            <p:cNvCxnSpPr/>
            <p:nvPr/>
          </p:nvCxnSpPr>
          <p:spPr>
            <a:xfrm flipH="1">
              <a:off x="11001690" y="2578162"/>
              <a:ext cx="1" cy="373115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61"/>
          <p:cNvGrpSpPr/>
          <p:nvPr/>
        </p:nvGrpSpPr>
        <p:grpSpPr>
          <a:xfrm>
            <a:off x="735421" y="1566644"/>
            <a:ext cx="529862" cy="5086252"/>
            <a:chOff x="695325" y="1484783"/>
            <a:chExt cx="502571" cy="4824537"/>
          </a:xfrm>
        </p:grpSpPr>
        <p:sp>
          <p:nvSpPr>
            <p:cNvPr id="7" name="等腰三角形 6"/>
            <p:cNvSpPr/>
            <p:nvPr/>
          </p:nvSpPr>
          <p:spPr>
            <a:xfrm rot="5400000">
              <a:off x="395159"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3" name="直接连接符 12"/>
            <p:cNvCxnSpPr/>
            <p:nvPr/>
          </p:nvCxnSpPr>
          <p:spPr>
            <a:xfrm>
              <a:off x="1190309" y="2578162"/>
              <a:ext cx="0" cy="3731158"/>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51"/>
          <p:cNvGrpSpPr/>
          <p:nvPr/>
        </p:nvGrpSpPr>
        <p:grpSpPr>
          <a:xfrm>
            <a:off x="735422" y="1566643"/>
            <a:ext cx="5693954" cy="768324"/>
            <a:chOff x="695325" y="1484784"/>
            <a:chExt cx="5400675" cy="728790"/>
          </a:xfrm>
        </p:grpSpPr>
        <p:sp>
          <p:nvSpPr>
            <p:cNvPr id="26" name="五边形 25"/>
            <p:cNvSpPr/>
            <p:nvPr/>
          </p:nvSpPr>
          <p:spPr>
            <a:xfrm>
              <a:off x="695325" y="1484784"/>
              <a:ext cx="5400675" cy="72879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 name="TextBox 19"/>
            <p:cNvSpPr txBox="1"/>
            <p:nvPr/>
          </p:nvSpPr>
          <p:spPr>
            <a:xfrm>
              <a:off x="1776870" y="1536158"/>
              <a:ext cx="3237585" cy="613074"/>
            </a:xfrm>
            <a:prstGeom prst="rect">
              <a:avLst/>
            </a:prstGeom>
            <a:noFill/>
          </p:spPr>
          <p:txBody>
            <a:bodyPr wrap="square" rtlCol="0">
              <a:spAutoFit/>
            </a:bodyPr>
            <a:lstStyle/>
            <a:p>
              <a:pPr algn="ct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Mục</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tiêu</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đề</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tài</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5" name="组合 59"/>
          <p:cNvGrpSpPr/>
          <p:nvPr/>
        </p:nvGrpSpPr>
        <p:grpSpPr>
          <a:xfrm>
            <a:off x="6429376" y="1566642"/>
            <a:ext cx="5693954" cy="768324"/>
            <a:chOff x="6096000" y="1484784"/>
            <a:chExt cx="5400675" cy="728790"/>
          </a:xfrm>
        </p:grpSpPr>
        <p:sp>
          <p:nvSpPr>
            <p:cNvPr id="29" name="五边形 28"/>
            <p:cNvSpPr/>
            <p:nvPr/>
          </p:nvSpPr>
          <p:spPr>
            <a:xfrm flipH="1">
              <a:off x="6096000" y="1484784"/>
              <a:ext cx="5400675" cy="7287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0" name="TextBox 19"/>
            <p:cNvSpPr txBox="1"/>
            <p:nvPr/>
          </p:nvSpPr>
          <p:spPr>
            <a:xfrm>
              <a:off x="7053458" y="1536160"/>
              <a:ext cx="3756068" cy="613074"/>
            </a:xfrm>
            <a:prstGeom prst="rect">
              <a:avLst/>
            </a:prstGeom>
            <a:noFill/>
          </p:spPr>
          <p:txBody>
            <a:bodyPr wrap="square" rtlCol="0">
              <a:spAutoFit/>
            </a:bodyPr>
            <a:lstStyle/>
            <a:p>
              <a:pPr algn="ct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Phạm</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vi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đề</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tài</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3" name="TextBox 106"/>
          <p:cNvSpPr txBox="1"/>
          <p:nvPr/>
        </p:nvSpPr>
        <p:spPr>
          <a:xfrm>
            <a:off x="1498851" y="2896245"/>
            <a:ext cx="4481079" cy="3016210"/>
          </a:xfrm>
          <a:prstGeom prst="rect">
            <a:avLst/>
          </a:prstGeom>
          <a:noFill/>
        </p:spPr>
        <p:txBody>
          <a:bodyPr wrap="square" lIns="0" tIns="0" rIns="0" bIns="0" rtlCol="0">
            <a:spAutoFit/>
          </a:bodyPr>
          <a:lstStyle/>
          <a:p>
            <a:pPr algn="just"/>
            <a:r>
              <a:rPr lang="en-US" sz="2800" dirty="0">
                <a:solidFill>
                  <a:schemeClr val="bg1"/>
                </a:solidFill>
                <a:latin typeface="Times New Roman" panose="02020603050405020304" pitchFamily="18" charset="0"/>
                <a:cs typeface="Times New Roman" panose="02020603050405020304" pitchFamily="18" charset="0"/>
              </a:rPr>
              <a:t>Q</a:t>
            </a:r>
            <a:r>
              <a:rPr lang="vi-VN" sz="2800" dirty="0">
                <a:solidFill>
                  <a:schemeClr val="bg1"/>
                </a:solidFill>
                <a:latin typeface="Times New Roman" panose="02020603050405020304" pitchFamily="18" charset="0"/>
                <a:cs typeface="Times New Roman" panose="02020603050405020304" pitchFamily="18" charset="0"/>
              </a:rPr>
              <a:t>uản lý tốt đội ngũ nhân viên của công ty, đảm bảo từng người, từng phòng ban làm việc theo đúng mục tiêu, nhiệm vụ đã đề ra. Giải quyết hiệu quả các vấn đề phát sinh đối với từng nhân viên.</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6" name="TextBox 23"/>
          <p:cNvSpPr txBox="1"/>
          <p:nvPr/>
        </p:nvSpPr>
        <p:spPr>
          <a:xfrm>
            <a:off x="6896986" y="2798030"/>
            <a:ext cx="4481079" cy="3606115"/>
          </a:xfrm>
          <a:prstGeom prst="rect">
            <a:avLst/>
          </a:prstGeom>
          <a:noFill/>
        </p:spPr>
        <p:txBody>
          <a:bodyPr wrap="square" lIns="0" tIns="0" rIns="0" bIns="0" rtlCol="0">
            <a:spAutoFit/>
          </a:bodyPr>
          <a:lstStyle/>
          <a:p>
            <a:pPr algn="just">
              <a:lnSpc>
                <a:spcPts val="2320"/>
              </a:lnSpc>
            </a:pPr>
            <a:r>
              <a:rPr lang="en-US" sz="2800" dirty="0" err="1">
                <a:solidFill>
                  <a:schemeClr val="bg1"/>
                </a:solidFill>
                <a:latin typeface="Times New Roman" panose="02020603050405020304" pitchFamily="18" charset="0"/>
                <a:cs typeface="Times New Roman" panose="02020603050405020304" pitchFamily="18" charset="0"/>
              </a:rPr>
              <a:t>Phần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mềm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này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cung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cấp</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chức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năng</a:t>
            </a:r>
            <a:r>
              <a:rPr lang="en-US" sz="28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Quản lý hồ sơ ứng viên</a:t>
            </a:r>
          </a:p>
          <a:p>
            <a:pPr marL="285750" indent="-285750">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Sàng lọc và duyệt ứng viên phù hợp</a:t>
            </a:r>
          </a:p>
          <a:p>
            <a:pPr marL="285750" indent="-285750">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Quản lý việc luân chuyển ứng viên</a:t>
            </a:r>
          </a:p>
          <a:p>
            <a:pPr marL="285750" indent="-285750">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Quản lý chấm công</a:t>
            </a:r>
          </a:p>
          <a:p>
            <a:pPr marL="285750" indent="-285750">
              <a:buFont typeface="Arial" panose="020B0604020202020204" pitchFamily="34" charset="0"/>
              <a:buChar char="•"/>
            </a:pPr>
            <a:r>
              <a:rPr lang="vi-VN" sz="2800" dirty="0">
                <a:solidFill>
                  <a:schemeClr val="bg1"/>
                </a:solidFill>
                <a:latin typeface="Times New Roman" panose="02020603050405020304" pitchFamily="18" charset="0"/>
                <a:cs typeface="Times New Roman" panose="02020603050405020304" pitchFamily="18" charset="0"/>
              </a:rPr>
              <a:t>Quản lý tiền lương</a:t>
            </a:r>
          </a:p>
        </p:txBody>
      </p:sp>
      <p:cxnSp>
        <p:nvCxnSpPr>
          <p:cNvPr id="51" name="直接连接符 50"/>
          <p:cNvCxnSpPr/>
          <p:nvPr/>
        </p:nvCxnSpPr>
        <p:spPr>
          <a:xfrm>
            <a:off x="6437379" y="6652893"/>
            <a:ext cx="51640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65287" y="6652893"/>
            <a:ext cx="516409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1000"/>
                                        <p:tgtEl>
                                          <p:spTgt spid="3"/>
                                        </p:tgtEl>
                                      </p:cBhvr>
                                    </p:animEffect>
                                  </p:childTnLst>
                                </p:cTn>
                              </p:par>
                              <p:par>
                                <p:cTn id="15" presetID="22" presetClass="entr" presetSubtype="1"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par>
                                <p:cTn id="22" presetID="22" presetClass="entr" presetSubtype="2"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3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
          <p:cNvSpPr txBox="1"/>
          <p:nvPr/>
        </p:nvSpPr>
        <p:spPr>
          <a:xfrm>
            <a:off x="1028775" y="663997"/>
            <a:ext cx="10513168" cy="461665"/>
          </a:xfrm>
          <a:prstGeom prst="rect">
            <a:avLst/>
          </a:prstGeom>
          <a:noFill/>
          <a:ln w="9525">
            <a:noFill/>
          </a:ln>
        </p:spPr>
        <p:txBody>
          <a:bodyPr wrap="square" lIns="0" tIns="0" rIns="0" bIns="0" anchor="t">
            <a:spAutoFit/>
          </a:bodyPr>
          <a:lstStyle/>
          <a:p>
            <a:r>
              <a:rPr lang="en-US" sz="3000" b="1" dirty="0" err="1">
                <a:solidFill>
                  <a:schemeClr val="bg1"/>
                </a:solidFill>
                <a:latin typeface="Times New Roman" panose="02020603050405020304" pitchFamily="18" charset="0"/>
                <a:cs typeface="Times New Roman" panose="02020603050405020304" pitchFamily="18" charset="0"/>
              </a:rPr>
              <a:t>Quy</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trình</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nghiệp</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vụ</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của</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từng</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công</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việc</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diễn</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ra</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trong</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hệ</a:t>
            </a:r>
            <a:r>
              <a:rPr lang="en-US" sz="3000" b="1" dirty="0">
                <a:solidFill>
                  <a:schemeClr val="bg1"/>
                </a:solidFill>
                <a:latin typeface="Times New Roman" panose="02020603050405020304" pitchFamily="18" charset="0"/>
                <a:cs typeface="Times New Roman" panose="02020603050405020304" pitchFamily="18" charset="0"/>
              </a:rPr>
              <a:t> </a:t>
            </a:r>
            <a:r>
              <a:rPr lang="en-US" sz="3000" b="1" dirty="0" err="1">
                <a:solidFill>
                  <a:schemeClr val="bg1"/>
                </a:solidFill>
                <a:latin typeface="Times New Roman" panose="02020603050405020304" pitchFamily="18" charset="0"/>
                <a:cs typeface="Times New Roman" panose="02020603050405020304" pitchFamily="18" charset="0"/>
              </a:rPr>
              <a:t>thống</a:t>
            </a:r>
            <a:r>
              <a:rPr lang="en-US" sz="3000" b="1" dirty="0">
                <a:solidFill>
                  <a:schemeClr val="bg1"/>
                </a:solidFill>
                <a:latin typeface="Times New Roman" panose="02020603050405020304" pitchFamily="18" charset="0"/>
                <a:cs typeface="Times New Roman" panose="02020603050405020304" pitchFamily="18" charset="0"/>
              </a:rPr>
              <a:t>:</a:t>
            </a:r>
          </a:p>
        </p:txBody>
      </p:sp>
      <p:sp>
        <p:nvSpPr>
          <p:cNvPr id="9" name="TextBox 10"/>
          <p:cNvSpPr txBox="1"/>
          <p:nvPr/>
        </p:nvSpPr>
        <p:spPr>
          <a:xfrm>
            <a:off x="2859365" y="1461148"/>
            <a:ext cx="4397439" cy="579518"/>
          </a:xfrm>
          <a:prstGeom prst="rect">
            <a:avLst/>
          </a:prstGeom>
          <a:noFill/>
          <a:ln w="9525">
            <a:noFill/>
          </a:ln>
        </p:spPr>
        <p:txBody>
          <a:bodyPr wrap="square" lIns="0" tIns="0" rIns="0" bIns="0" anchor="t">
            <a:spAutoFit/>
          </a:bodyPr>
          <a:lstStyle/>
          <a:p>
            <a:pPr marL="457200" lvl="0" indent="-457200">
              <a:lnSpc>
                <a:spcPct val="150000"/>
              </a:lnSpc>
              <a:buFont typeface="Arial" panose="020B0604020202020204" pitchFamily="34" charset="0"/>
              <a:buChar cha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Quản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lí</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tuyển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dụng</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TextBox 11"/>
          <p:cNvSpPr txBox="1"/>
          <p:nvPr/>
        </p:nvSpPr>
        <p:spPr>
          <a:xfrm>
            <a:off x="2875141" y="2329547"/>
            <a:ext cx="3570009" cy="430887"/>
          </a:xfrm>
          <a:prstGeom prst="rect">
            <a:avLst/>
          </a:prstGeom>
          <a:noFill/>
          <a:ln w="9525">
            <a:noFill/>
          </a:ln>
        </p:spPr>
        <p:txBody>
          <a:bodyPr wrap="square" lIns="0" tIns="0" rIns="0" bIns="0" anchor="t">
            <a:spAutoFit/>
          </a:bodyPr>
          <a:lstStyle/>
          <a:p>
            <a:pPr marL="457200" indent="-457200" algn="just" eaLnBrk="1" hangingPunct="1">
              <a:spcBef>
                <a:spcPct val="0"/>
              </a:spcBef>
              <a:buFont typeface="Arial" panose="020B0604020202020204" pitchFamily="34" charset="0"/>
              <a:buChar char="•"/>
              <a:defRP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Quản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lí</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công</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tác</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TextBox 13"/>
          <p:cNvSpPr txBox="1"/>
          <p:nvPr/>
        </p:nvSpPr>
        <p:spPr>
          <a:xfrm>
            <a:off x="2875141" y="4374030"/>
            <a:ext cx="3994236" cy="430887"/>
          </a:xfrm>
          <a:prstGeom prst="rect">
            <a:avLst/>
          </a:prstGeom>
          <a:noFill/>
          <a:ln w="9525">
            <a:noFill/>
          </a:ln>
        </p:spPr>
        <p:txBody>
          <a:bodyPr wrap="square" lIns="0" tIns="0" rIns="0" bIns="0" anchor="t">
            <a:spAutoFit/>
          </a:bodyPr>
          <a:lstStyle/>
          <a:p>
            <a:pPr marL="457200" indent="-457200" algn="just" eaLnBrk="1" hangingPunct="1">
              <a:spcBef>
                <a:spcPct val="0"/>
              </a:spcBef>
              <a:buFont typeface="Arial" panose="020B0604020202020204" pitchFamily="34" charset="0"/>
              <a:buChar char="•"/>
              <a:defRP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Quản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lí</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chấm</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công</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TextBox 14"/>
          <p:cNvSpPr txBox="1"/>
          <p:nvPr/>
        </p:nvSpPr>
        <p:spPr>
          <a:xfrm>
            <a:off x="2875141" y="2845180"/>
            <a:ext cx="4255551" cy="579518"/>
          </a:xfrm>
          <a:prstGeom prst="rect">
            <a:avLst/>
          </a:prstGeom>
          <a:noFill/>
          <a:ln w="9525">
            <a:noFill/>
          </a:ln>
        </p:spPr>
        <p:txBody>
          <a:bodyPr wrap="square" lIns="0" tIns="0" rIns="0" bIns="0" anchor="t">
            <a:spAutoFit/>
          </a:bodyPr>
          <a:lstStyle/>
          <a:p>
            <a:pPr marL="457200" lvl="0" indent="-457200" algn="just">
              <a:lnSpc>
                <a:spcPct val="150000"/>
              </a:lnSpc>
              <a:buFont typeface="Arial" panose="020B0604020202020204" pitchFamily="34" charset="0"/>
              <a:buChar cha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Khen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thưởng</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kỷ</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luật</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TextBox 15"/>
          <p:cNvSpPr txBox="1"/>
          <p:nvPr/>
        </p:nvSpPr>
        <p:spPr>
          <a:xfrm>
            <a:off x="2864255" y="3515830"/>
            <a:ext cx="3349096" cy="579518"/>
          </a:xfrm>
          <a:prstGeom prst="rect">
            <a:avLst/>
          </a:prstGeom>
          <a:noFill/>
          <a:ln w="9525">
            <a:noFill/>
          </a:ln>
        </p:spPr>
        <p:txBody>
          <a:bodyPr wrap="square" lIns="0" tIns="0" rIns="0" bIns="0" anchor="t">
            <a:spAutoFit/>
          </a:bodyPr>
          <a:lstStyle/>
          <a:p>
            <a:pPr marL="457200" lvl="0" indent="-457200" algn="just">
              <a:lnSpc>
                <a:spcPct val="150000"/>
              </a:lnSpc>
              <a:buFont typeface="Arial" panose="020B0604020202020204" pitchFamily="34" charset="0"/>
              <a:buChar cha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Quản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lí</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lương</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5" name="TextBox 16"/>
          <p:cNvSpPr txBox="1"/>
          <p:nvPr/>
        </p:nvSpPr>
        <p:spPr>
          <a:xfrm>
            <a:off x="2859366" y="4899862"/>
            <a:ext cx="3456384" cy="579518"/>
          </a:xfrm>
          <a:prstGeom prst="rect">
            <a:avLst/>
          </a:prstGeom>
          <a:noFill/>
          <a:ln w="9525">
            <a:noFill/>
          </a:ln>
        </p:spPr>
        <p:txBody>
          <a:bodyPr wrap="square" lIns="0" tIns="0" rIns="0" bIns="0" anchor="t">
            <a:spAutoFit/>
          </a:bodyPr>
          <a:lstStyle/>
          <a:p>
            <a:pPr marL="457200" lvl="0" indent="-457200" algn="just">
              <a:lnSpc>
                <a:spcPct val="150000"/>
              </a:lnSpc>
              <a:buFont typeface="Arial" panose="020B0604020202020204" pitchFamily="34" charset="0"/>
              <a:buChar cha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Quản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lí</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chính</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sách</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TextBox 15"/>
          <p:cNvSpPr txBox="1"/>
          <p:nvPr/>
        </p:nvSpPr>
        <p:spPr>
          <a:xfrm>
            <a:off x="2850941" y="5632549"/>
            <a:ext cx="4405864" cy="579518"/>
          </a:xfrm>
          <a:prstGeom prst="rect">
            <a:avLst/>
          </a:prstGeom>
          <a:noFill/>
          <a:ln w="9525">
            <a:noFill/>
          </a:ln>
        </p:spPr>
        <p:txBody>
          <a:bodyPr wrap="square" lIns="0" tIns="0" rIns="0" bIns="0" anchor="t">
            <a:spAutoFit/>
          </a:bodyPr>
          <a:lstStyle/>
          <a:p>
            <a:pPr marL="457200" lvl="0" indent="-457200" algn="just">
              <a:lnSpc>
                <a:spcPct val="150000"/>
              </a:lnSpc>
              <a:buFont typeface="Arial" panose="020B0604020202020204" pitchFamily="34" charset="0"/>
              <a:buChar char="•"/>
            </a:pP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Giải</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quyết</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chế</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độ</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nghỉ</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hưu</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4" grpId="0"/>
      <p:bldP spid="15"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195917" y="5272509"/>
            <a:ext cx="4618572" cy="584775"/>
          </a:xfrm>
          <a:prstGeom prst="rect">
            <a:avLst/>
          </a:prstGeom>
        </p:spPr>
        <p:txBody>
          <a:bodyPr wrap="none">
            <a:spAutoFit/>
          </a:bodyPr>
          <a:lstStyle/>
          <a:p>
            <a:pPr algn="ctr"/>
            <a:r>
              <a:rPr lang="en-US" altLang="zh-CN" sz="3200" dirty="0" err="1">
                <a:solidFill>
                  <a:schemeClr val="bg1"/>
                </a:solidFill>
                <a:latin typeface="Yeseva One" panose="00000500000000000000" pitchFamily="2" charset="0"/>
                <a:ea typeface="微软雅黑" panose="020B0503020204020204" pitchFamily="34" charset="-122"/>
              </a:rPr>
              <a:t>Quản</a:t>
            </a:r>
            <a:r>
              <a:rPr lang="en-US" altLang="zh-CN" sz="3200" dirty="0">
                <a:solidFill>
                  <a:schemeClr val="bg1"/>
                </a:solidFill>
                <a:latin typeface="Yeseva One" panose="00000500000000000000" pitchFamily="2" charset="0"/>
                <a:ea typeface="微软雅黑" panose="020B0503020204020204" pitchFamily="34" charset="-122"/>
              </a:rPr>
              <a:t> </a:t>
            </a:r>
            <a:r>
              <a:rPr lang="en-US" altLang="zh-CN" sz="3200" dirty="0" err="1">
                <a:solidFill>
                  <a:schemeClr val="bg1"/>
                </a:solidFill>
                <a:latin typeface="Yeseva One" panose="00000500000000000000" pitchFamily="2" charset="0"/>
                <a:ea typeface="微软雅黑" panose="020B0503020204020204" pitchFamily="34" charset="-122"/>
              </a:rPr>
              <a:t>lý</a:t>
            </a:r>
            <a:r>
              <a:rPr lang="en-US" altLang="zh-CN" sz="3200" dirty="0">
                <a:solidFill>
                  <a:schemeClr val="bg1"/>
                </a:solidFill>
                <a:latin typeface="Yeseva One" panose="00000500000000000000" pitchFamily="2" charset="0"/>
                <a:ea typeface="微软雅黑" panose="020B0503020204020204" pitchFamily="34" charset="-122"/>
              </a:rPr>
              <a:t> </a:t>
            </a:r>
            <a:r>
              <a:rPr lang="en-US" altLang="zh-CN" sz="3200" dirty="0" err="1">
                <a:solidFill>
                  <a:schemeClr val="bg1"/>
                </a:solidFill>
                <a:latin typeface="Yeseva One" panose="00000500000000000000" pitchFamily="2" charset="0"/>
                <a:ea typeface="微软雅黑" panose="020B0503020204020204" pitchFamily="34" charset="-122"/>
              </a:rPr>
              <a:t>thông</a:t>
            </a:r>
            <a:r>
              <a:rPr lang="en-US" altLang="zh-CN" sz="3200" dirty="0">
                <a:solidFill>
                  <a:schemeClr val="bg1"/>
                </a:solidFill>
                <a:latin typeface="Yeseva One" panose="00000500000000000000" pitchFamily="2" charset="0"/>
                <a:ea typeface="微软雅黑" panose="020B0503020204020204" pitchFamily="34" charset="-122"/>
              </a:rPr>
              <a:t> tin </a:t>
            </a:r>
            <a:r>
              <a:rPr lang="en-US" altLang="zh-CN" sz="3200" dirty="0" err="1">
                <a:solidFill>
                  <a:schemeClr val="bg1"/>
                </a:solidFill>
                <a:latin typeface="Yeseva One" panose="00000500000000000000" pitchFamily="2" charset="0"/>
                <a:ea typeface="微软雅黑" panose="020B0503020204020204" pitchFamily="34" charset="-122"/>
              </a:rPr>
              <a:t>nhân</a:t>
            </a:r>
            <a:r>
              <a:rPr lang="en-US" altLang="zh-CN" sz="3200" dirty="0">
                <a:solidFill>
                  <a:schemeClr val="bg1"/>
                </a:solidFill>
                <a:latin typeface="Yeseva One" panose="00000500000000000000" pitchFamily="2" charset="0"/>
                <a:ea typeface="微软雅黑" panose="020B0503020204020204" pitchFamily="34" charset="-122"/>
              </a:rPr>
              <a:t> </a:t>
            </a:r>
            <a:r>
              <a:rPr lang="en-US" altLang="zh-CN" sz="3200" dirty="0" err="1">
                <a:solidFill>
                  <a:schemeClr val="bg1"/>
                </a:solidFill>
                <a:latin typeface="Yeseva One" panose="00000500000000000000" pitchFamily="2" charset="0"/>
                <a:ea typeface="微软雅黑" panose="020B0503020204020204" pitchFamily="34" charset="-122"/>
              </a:rPr>
              <a:t>sự</a:t>
            </a:r>
            <a:endParaRPr lang="zh-CN" altLang="en-US" sz="3200" dirty="0">
              <a:solidFill>
                <a:schemeClr val="bg1"/>
              </a:solidFill>
              <a:latin typeface="Yeseva One" panose="00000500000000000000" pitchFamily="2" charset="0"/>
              <a:ea typeface="微软雅黑" panose="020B0503020204020204" pitchFamily="34" charset="-122"/>
            </a:endParaRPr>
          </a:p>
        </p:txBody>
      </p:sp>
      <p:pic>
        <p:nvPicPr>
          <p:cNvPr id="1028" name="Picture 4">
            <a:extLst>
              <a:ext uri="{FF2B5EF4-FFF2-40B4-BE49-F238E27FC236}">
                <a16:creationId xmlns:a16="http://schemas.microsoft.com/office/drawing/2014/main" id="{6FFBA745-0669-8221-3D84-83E5AEAD18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727" y="519981"/>
            <a:ext cx="11816952" cy="4349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335932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561335" y="466690"/>
            <a:ext cx="8520281" cy="1200329"/>
          </a:xfrm>
          <a:prstGeom prst="rect">
            <a:avLst/>
          </a:prstGeom>
        </p:spPr>
        <p:txBody>
          <a:bodyPr wrap="none">
            <a:spAutoFit/>
          </a:bodyPr>
          <a:lstStyle/>
          <a:p>
            <a:pPr algn="ct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Phân</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tích</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7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endParaRPr lang="zh-CN" altLang="en-US"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452711" y="2392189"/>
            <a:ext cx="11593288" cy="1815882"/>
          </a:xfrm>
          <a:prstGeom prst="rect">
            <a:avLst/>
          </a:prstGeom>
        </p:spPr>
        <p:txBody>
          <a:bodyPr wrap="square">
            <a:spAutoFit/>
          </a:bodyPr>
          <a:lstStyle/>
          <a:p>
            <a:pPr>
              <a:buNone/>
            </a:pPr>
            <a:r>
              <a:rPr lang="en-US" sz="2800" dirty="0">
                <a:solidFill>
                  <a:schemeClr val="bg1"/>
                </a:solidFill>
                <a:latin typeface="Times New Roman" panose="02020603050405020304" pitchFamily="18" charset="0"/>
                <a:cs typeface="Times New Roman" panose="02020603050405020304" pitchFamily="18" charset="0"/>
              </a:rPr>
              <a:t>Đ</a:t>
            </a:r>
            <a:r>
              <a:rPr lang="vi-VN" sz="2800" dirty="0">
                <a:solidFill>
                  <a:schemeClr val="bg1"/>
                </a:solidFill>
                <a:latin typeface="Times New Roman" panose="02020603050405020304" pitchFamily="18" charset="0"/>
                <a:cs typeface="Times New Roman" panose="02020603050405020304" pitchFamily="18" charset="0"/>
              </a:rPr>
              <a:t>ể xây dựng được phần mềm đáp ứng nhu cầu cho người sử dụng thì việc phân tích hệ thống rất quan trọng vì có được cái nhìn tổng quát, đầy đủ, đúng đắn và chính xác về hệ thống thông tin sẽ xây dựng trong tương lai nhằm thuận lợi cho việc sửa chữa, bổ sung, phát triển hệ thống khi có</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yêu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cầu</a:t>
            </a:r>
            <a:endParaRPr lang="en-US"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0.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1.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2.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4"/>
</p:tagLst>
</file>

<file path=ppt/theme/theme1.xml><?xml version="1.0" encoding="utf-8"?>
<a:theme xmlns:a="http://schemas.openxmlformats.org/drawingml/2006/main" name="1_自定义设计方案">
  <a:themeElements>
    <a:clrScheme name="0105医疗">
      <a:dk1>
        <a:sysClr val="windowText" lastClr="000000"/>
      </a:dk1>
      <a:lt1>
        <a:sysClr val="window" lastClr="FFFFFF"/>
      </a:lt1>
      <a:dk2>
        <a:srgbClr val="44546A"/>
      </a:dk2>
      <a:lt2>
        <a:srgbClr val="E7E6E6"/>
      </a:lt2>
      <a:accent1>
        <a:srgbClr val="0071C1"/>
      </a:accent1>
      <a:accent2>
        <a:srgbClr val="01B0F1"/>
      </a:accent2>
      <a:accent3>
        <a:srgbClr val="0071C1"/>
      </a:accent3>
      <a:accent4>
        <a:srgbClr val="01B0F1"/>
      </a:accent4>
      <a:accent5>
        <a:srgbClr val="0071C1"/>
      </a:accent5>
      <a:accent6>
        <a:srgbClr val="01B0F1"/>
      </a:accent6>
      <a:hlink>
        <a:srgbClr val="0071C1"/>
      </a:hlink>
      <a:folHlink>
        <a:srgbClr val="01B0F1"/>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1220</Words>
  <Application>Microsoft Office PowerPoint</Application>
  <PresentationFormat>Custom</PresentationFormat>
  <Paragraphs>142</Paragraphs>
  <Slides>41</Slides>
  <Notes>41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Times New Roman</vt:lpstr>
      <vt:lpstr>Yeseva One</vt:lpstr>
      <vt:lpstr>1_自定义设计方案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54</dc:title>
  <dc:creator/>
  <cp:lastModifiedBy/>
  <cp:revision>2</cp:revision>
  <dcterms:created xsi:type="dcterms:W3CDTF">2017-10-11T07:33:00Z</dcterms:created>
  <dcterms:modified xsi:type="dcterms:W3CDTF">2022-12-04T03:54:44Z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